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6" r:id="rId2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BDE37-7D30-4F1F-A6D1-BCE4A85FBB09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4104C-9AB7-4EC0-B36E-8873984EBF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3792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54104C-9AB7-4EC0-B36E-8873984EBFD8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4671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6203B-8862-216A-7AFF-F1489A468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9C37DA-E2AE-92E1-77A5-048727309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CE4FFA-143A-A7D0-6F3B-02D1E6406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C824DB-E1B5-79A9-213E-ABF4EB628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DE5E59-1D17-1AFD-8F30-3E508E6ED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177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29493-D343-5065-CC5B-18701EE9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7EA7C1-9834-8B63-5A7E-B9D2E2097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6F9780-034F-16F3-A547-7EE7F490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8273D9-3949-AEE6-821E-2AB6722B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57B3A1-12B6-B351-776B-1C61A54F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088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A056D-AA2B-C19C-EDD4-E8FFDC371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390607-5A7B-E428-1E49-3E87B1F03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C0A9A-046B-8FC2-944E-E786ABD7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623B00-DB43-867D-FA63-59EF41E17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1E67AE-C638-5E89-9A09-CFA381C5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801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E8F94-81D1-891E-B039-02EBDB825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F22693-7770-3FB5-AA3D-0DD479979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37ACCC-BF04-8EB7-7864-6048A0A8C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ECACA-D62D-77A7-7A38-4CFD4051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7091D7-7D07-859B-221B-CF38B1E75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17F54A-1DB9-14A1-4787-417E249D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6087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AFFBD-7A15-51DC-D3D7-E20DB90C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99C072-9AF0-65F5-29FB-3D502A394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6CC379-8C4D-24BF-B4E5-9BF6E952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71937E-AD40-9A03-8AFC-45E8F05C1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814276-7079-DA9D-C818-7EDB92E26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A6D1CE-D76B-F18A-C38A-D39929686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BF6361B-D9C7-5A87-6663-0060CD46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8AAD24-47AB-9D7E-5EC9-A8AD910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532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0BF80-7D3B-2275-ABC5-1CA58613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78F65F-D741-A421-1214-BFA952B3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A31F78-8144-666E-E394-54112F71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8A7E25B-8042-653D-1FE1-3AE443D83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13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C1000D-667B-552F-57F6-D1E67A6FF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1CCFBD-F26B-4B83-E8DE-D8290ED1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6AA45B-08AC-103A-F6D3-3146263A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797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1CC1B-86CE-DAA6-2804-101A3B83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43B619-FAD9-2DDF-A944-E7A12400E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A524DD-255E-61D5-7860-1B3E8D533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B8962B-9070-A73C-B905-68B523D38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72EF85-BCC5-7F1B-99E2-D30E9743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F77319-8DBB-A00B-D809-A762E37F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41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16838-A8D1-1D15-8172-B3DE11F0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2FCAC9D-1F63-E149-F9E6-A4D290E28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3F105E-79F9-FA60-B1C1-3E848D8D0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280075-A4A2-C2C9-3E45-EF10FFC4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B732BB-2B36-E70B-BC8A-EDF94354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BA3D9-5B9C-578E-B868-D6E1412B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090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C6129-4F36-0BFD-171D-01E1DF0B0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EBE695-94E6-ACAD-6F7F-4C021A7C8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D11698-C72A-74FB-DBD4-B3AE3E246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26B079-B405-1439-2E7C-C5AC9E3A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74D19-E825-C36A-86DD-0B8E8B3A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08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18658B-D089-F44E-4174-1B1262B97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7D34F5-67EE-B1E9-8D36-1C7FF2A31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12B7C4-A1F7-3D80-847E-4B4654119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5A5C3E-8AEA-9824-AF10-37200491C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B0B18B-29DA-336C-CDA2-9E80F2DC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7957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9864"/>
            <a:ext cx="12191999" cy="114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3248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30565" y="363728"/>
            <a:ext cx="1938654" cy="393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99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EEFEE1-D9F9-15E2-B375-44D41A65B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DA2E78-8ABF-3124-8387-FBA1D4B8B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65E191-3786-4D32-E6F8-2ADFC778A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33453-0244-4F85-A61C-EE301B873A9B}" type="datetimeFigureOut">
              <a:rPr lang="es-MX" smtClean="0"/>
              <a:t>02/09/2026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BD8BF1-11CE-DC36-F3F0-3094C3571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92540E-C25F-4015-783A-B43B742A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50DFB-58E8-4EC0-AE0F-0F7486BBFB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22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4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serviciosestudiantiles@cintalapa.tecnm.m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4398" y="1809115"/>
            <a:ext cx="391960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 Tecnológico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2400" b="1" spc="-229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spc="-25" dirty="0">
                <a:solidFill>
                  <a:srgbClr val="575757"/>
                </a:solidFill>
                <a:latin typeface="Courier New"/>
                <a:cs typeface="Courier New"/>
              </a:rPr>
              <a:t>de </a:t>
            </a:r>
            <a:r>
              <a:rPr sz="2400" b="1" spc="-1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2400" dirty="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6400" y="2784423"/>
            <a:ext cx="9220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dirty="0">
                <a:solidFill>
                  <a:srgbClr val="00336C"/>
                </a:solidFill>
                <a:latin typeface="Courier New"/>
                <a:cs typeface="Courier New"/>
              </a:rPr>
              <a:t>SERVICIO</a:t>
            </a:r>
            <a:r>
              <a:rPr sz="7200" b="1" spc="-345" dirty="0">
                <a:solidFill>
                  <a:srgbClr val="00336C"/>
                </a:solidFill>
                <a:latin typeface="Courier New"/>
                <a:cs typeface="Courier New"/>
              </a:rPr>
              <a:t> </a:t>
            </a:r>
            <a:r>
              <a:rPr sz="7200" b="1" spc="-10" dirty="0">
                <a:solidFill>
                  <a:srgbClr val="00336C"/>
                </a:solidFill>
                <a:latin typeface="Courier New"/>
                <a:cs typeface="Courier New"/>
              </a:rPr>
              <a:t>SOCIAL</a:t>
            </a:r>
            <a:endParaRPr sz="7200" b="1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3926" y="4401227"/>
            <a:ext cx="7776082" cy="19389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PLAN</a:t>
            </a:r>
            <a:r>
              <a:rPr sz="2400" b="1" spc="-2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575757"/>
                </a:solidFill>
                <a:latin typeface="Courier New"/>
                <a:cs typeface="Courier New"/>
              </a:rPr>
              <a:t>SEMESTRAL</a:t>
            </a:r>
            <a:endParaRPr sz="2400" b="1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es-MX" sz="2400" b="1" dirty="0">
                <a:solidFill>
                  <a:srgbClr val="575757"/>
                </a:solidFill>
                <a:latin typeface="Courier New"/>
                <a:cs typeface="Courier New"/>
              </a:rPr>
              <a:t>24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2400" b="1" spc="-5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2400" b="1" dirty="0">
                <a:solidFill>
                  <a:srgbClr val="575757"/>
                </a:solidFill>
                <a:latin typeface="Courier New"/>
                <a:cs typeface="Courier New"/>
              </a:rPr>
              <a:t>agosto</a:t>
            </a:r>
            <a:r>
              <a:rPr sz="2400" b="1" spc="-1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202</a:t>
            </a:r>
            <a:r>
              <a:rPr lang="es-MX" sz="2400" b="1" dirty="0">
                <a:solidFill>
                  <a:srgbClr val="575757"/>
                </a:solidFill>
                <a:latin typeface="Courier New"/>
                <a:cs typeface="Courier New"/>
              </a:rPr>
              <a:t>6</a:t>
            </a:r>
            <a:r>
              <a:rPr sz="2400" b="1" spc="-2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al</a:t>
            </a:r>
            <a:r>
              <a:rPr sz="2400" b="1" spc="-4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2400" b="1">
                <a:solidFill>
                  <a:srgbClr val="575757"/>
                </a:solidFill>
                <a:latin typeface="Courier New"/>
                <a:cs typeface="Courier New"/>
              </a:rPr>
              <a:t>15</a:t>
            </a:r>
            <a:r>
              <a:rPr sz="2400" b="1" spc="-15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2400" b="1" spc="-2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2400" b="1" spc="-25" dirty="0">
                <a:solidFill>
                  <a:srgbClr val="575757"/>
                </a:solidFill>
                <a:latin typeface="Courier New"/>
                <a:cs typeface="Courier New"/>
              </a:rPr>
              <a:t>enero</a:t>
            </a:r>
            <a:r>
              <a:rPr sz="2400" b="1" spc="-4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2400" b="1" spc="-2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2400" b="1" spc="-20" dirty="0">
                <a:solidFill>
                  <a:srgbClr val="575757"/>
                </a:solidFill>
                <a:latin typeface="Courier New"/>
                <a:cs typeface="Courier New"/>
              </a:rPr>
              <a:t>202</a:t>
            </a:r>
            <a:r>
              <a:rPr lang="es-MX" sz="2400" b="1" spc="-20" dirty="0">
                <a:solidFill>
                  <a:srgbClr val="575757"/>
                </a:solidFill>
                <a:latin typeface="Courier New"/>
                <a:cs typeface="Courier New"/>
              </a:rPr>
              <a:t>7</a:t>
            </a:r>
            <a:endParaRPr sz="2400" b="1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400" b="1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2400" b="1" dirty="0">
              <a:latin typeface="Courier New"/>
              <a:cs typeface="Courier New"/>
            </a:endParaRPr>
          </a:p>
          <a:p>
            <a:pPr marR="49530" algn="r">
              <a:lnSpc>
                <a:spcPct val="100000"/>
              </a:lnSpc>
              <a:spcBef>
                <a:spcPts val="5"/>
              </a:spcBef>
            </a:pPr>
            <a:r>
              <a:rPr lang="es-MX" sz="2500" b="1" dirty="0">
                <a:solidFill>
                  <a:srgbClr val="00336C"/>
                </a:solidFill>
                <a:latin typeface="Courier New"/>
                <a:cs typeface="Courier New"/>
              </a:rPr>
              <a:t>Agosto</a:t>
            </a:r>
            <a:r>
              <a:rPr sz="2500" b="1" spc="-235" dirty="0">
                <a:solidFill>
                  <a:srgbClr val="00336C"/>
                </a:solidFill>
                <a:latin typeface="Courier New"/>
                <a:cs typeface="Courier New"/>
              </a:rPr>
              <a:t> </a:t>
            </a:r>
            <a:r>
              <a:rPr lang="es-MX" sz="2500" b="1" spc="-20" dirty="0">
                <a:solidFill>
                  <a:srgbClr val="00336C"/>
                </a:solidFill>
                <a:latin typeface="Courier New"/>
                <a:cs typeface="Courier New"/>
              </a:rPr>
              <a:t>2026</a:t>
            </a:r>
            <a:endParaRPr sz="2500" b="1" dirty="0">
              <a:latin typeface="Courier New"/>
              <a:cs typeface="Courier New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rcRect l="24850" r="24795" b="14429"/>
          <a:stretch/>
        </p:blipFill>
        <p:spPr>
          <a:xfrm>
            <a:off x="4038599" y="191087"/>
            <a:ext cx="5867401" cy="10318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7825" y="1701673"/>
            <a:ext cx="851954" cy="858519"/>
          </a:xfrm>
          <a:prstGeom prst="rect">
            <a:avLst/>
          </a:prstGeom>
        </p:spPr>
      </p:pic>
      <p:pic>
        <p:nvPicPr>
          <p:cNvPr id="7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B15E038F-0BE8-0F93-7F05-E539ED3ED3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2697416" y="82653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 dirty="0">
              <a:latin typeface="Courier New"/>
              <a:cs typeface="Courier New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37689" y="3282569"/>
            <a:ext cx="8525510" cy="2548255"/>
            <a:chOff x="1837689" y="3282569"/>
            <a:chExt cx="8525510" cy="25482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7689" y="3282569"/>
              <a:ext cx="8523605" cy="22965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0737" y="5574728"/>
              <a:ext cx="8522335" cy="256540"/>
            </a:xfrm>
            <a:custGeom>
              <a:avLst/>
              <a:gdLst/>
              <a:ahLst/>
              <a:cxnLst/>
              <a:rect l="l" t="t" r="r" b="b"/>
              <a:pathLst>
                <a:path w="8522335" h="256539">
                  <a:moveTo>
                    <a:pt x="8522208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8522208" y="256032"/>
                  </a:lnTo>
                  <a:lnTo>
                    <a:pt x="8522208" y="0"/>
                  </a:lnTo>
                  <a:close/>
                </a:path>
              </a:pathLst>
            </a:custGeom>
            <a:solidFill>
              <a:srgbClr val="3B49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40738" y="2200529"/>
            <a:ext cx="8522335" cy="1088390"/>
          </a:xfrm>
          <a:prstGeom prst="rect">
            <a:avLst/>
          </a:prstGeom>
          <a:solidFill>
            <a:srgbClr val="3B495F"/>
          </a:solidFill>
        </p:spPr>
        <p:txBody>
          <a:bodyPr vert="horz" wrap="square" lIns="0" tIns="19685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550"/>
              </a:spcBef>
            </a:pPr>
            <a:r>
              <a:rPr sz="3600" dirty="0">
                <a:solidFill>
                  <a:srgbClr val="FFFFFF"/>
                </a:solidFill>
                <a:latin typeface="Courier New"/>
                <a:cs typeface="Courier New"/>
              </a:rPr>
              <a:t>Servicio</a:t>
            </a:r>
            <a:r>
              <a:rPr sz="3600" spc="-26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ourier New"/>
                <a:cs typeface="Courier New"/>
              </a:rPr>
              <a:t>Social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3878" y="1506981"/>
            <a:ext cx="24472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9790" marR="5080" indent="-84772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ourier New"/>
                <a:cs typeface="Courier New"/>
              </a:rPr>
              <a:t>Programa</a:t>
            </a:r>
            <a:r>
              <a:rPr sz="1600" b="1" spc="-60" dirty="0"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de</a:t>
            </a:r>
            <a:r>
              <a:rPr sz="1600" b="1" spc="-75" dirty="0">
                <a:latin typeface="Courier New"/>
                <a:cs typeface="Courier New"/>
              </a:rPr>
              <a:t> </a:t>
            </a:r>
            <a:r>
              <a:rPr sz="1600" b="1" spc="-20" dirty="0">
                <a:latin typeface="Courier New"/>
                <a:cs typeface="Courier New"/>
              </a:rPr>
              <a:t>Servicio </a:t>
            </a:r>
            <a:r>
              <a:rPr sz="1600" b="1" spc="-10" dirty="0">
                <a:latin typeface="Courier New"/>
                <a:cs typeface="Courier New"/>
              </a:rPr>
              <a:t>Social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5433" y="3725036"/>
            <a:ext cx="2377440" cy="13246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065" marR="5080" algn="ctr">
              <a:lnSpc>
                <a:spcPct val="85000"/>
              </a:lnSpc>
              <a:spcBef>
                <a:spcPts val="530"/>
              </a:spcBef>
            </a:pPr>
            <a:r>
              <a:rPr sz="2400" dirty="0">
                <a:latin typeface="Courier New"/>
                <a:cs typeface="Courier New"/>
              </a:rPr>
              <a:t>Prestación</a:t>
            </a:r>
            <a:r>
              <a:rPr sz="2400" spc="-250" dirty="0">
                <a:latin typeface="Courier New"/>
                <a:cs typeface="Courier New"/>
              </a:rPr>
              <a:t> </a:t>
            </a:r>
            <a:r>
              <a:rPr sz="2400" spc="-25" dirty="0">
                <a:latin typeface="Courier New"/>
                <a:cs typeface="Courier New"/>
              </a:rPr>
              <a:t>de </a:t>
            </a:r>
            <a:r>
              <a:rPr sz="2400" spc="-10" dirty="0">
                <a:latin typeface="Courier New"/>
                <a:cs typeface="Courier New"/>
              </a:rPr>
              <a:t>carácter </a:t>
            </a:r>
            <a:r>
              <a:rPr sz="2400" dirty="0">
                <a:latin typeface="Courier New"/>
                <a:cs typeface="Courier New"/>
              </a:rPr>
              <a:t>temporal</a:t>
            </a:r>
            <a:r>
              <a:rPr sz="2400" spc="-40" dirty="0">
                <a:latin typeface="Courier New"/>
                <a:cs typeface="Courier New"/>
              </a:rPr>
              <a:t> </a:t>
            </a:r>
            <a:r>
              <a:rPr sz="2400" spc="-50" dirty="0">
                <a:latin typeface="Courier New"/>
                <a:cs typeface="Courier New"/>
              </a:rPr>
              <a:t>y </a:t>
            </a:r>
            <a:r>
              <a:rPr sz="2400" spc="-10" dirty="0">
                <a:latin typeface="Courier New"/>
                <a:cs typeface="Courier New"/>
              </a:rPr>
              <a:t>obligatorio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3022" y="3191637"/>
            <a:ext cx="2439670" cy="240284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2700" marR="5080" indent="-3175" algn="ctr">
              <a:lnSpc>
                <a:spcPct val="85000"/>
              </a:lnSpc>
              <a:spcBef>
                <a:spcPts val="464"/>
              </a:spcBef>
            </a:pPr>
            <a:r>
              <a:rPr sz="2000" dirty="0">
                <a:latin typeface="Courier New"/>
                <a:cs typeface="Courier New"/>
              </a:rPr>
              <a:t>Realizan</a:t>
            </a:r>
            <a:r>
              <a:rPr sz="2000" spc="-40" dirty="0">
                <a:latin typeface="Courier New"/>
                <a:cs typeface="Courier New"/>
              </a:rPr>
              <a:t> </a:t>
            </a:r>
            <a:r>
              <a:rPr sz="2000" spc="-50" dirty="0">
                <a:latin typeface="Courier New"/>
                <a:cs typeface="Courier New"/>
              </a:rPr>
              <a:t>y </a:t>
            </a:r>
            <a:r>
              <a:rPr sz="2000" dirty="0">
                <a:latin typeface="Courier New"/>
                <a:cs typeface="Courier New"/>
              </a:rPr>
              <a:t>ejecutan</a:t>
            </a:r>
            <a:r>
              <a:rPr sz="2000" spc="-40" dirty="0">
                <a:latin typeface="Courier New"/>
                <a:cs typeface="Courier New"/>
              </a:rPr>
              <a:t> </a:t>
            </a:r>
            <a:r>
              <a:rPr sz="2000" spc="-25" dirty="0">
                <a:latin typeface="Courier New"/>
                <a:cs typeface="Courier New"/>
              </a:rPr>
              <a:t>los </a:t>
            </a:r>
            <a:r>
              <a:rPr sz="2000" dirty="0">
                <a:latin typeface="Courier New"/>
                <a:cs typeface="Courier New"/>
              </a:rPr>
              <a:t>estudiantes</a:t>
            </a:r>
            <a:r>
              <a:rPr sz="2000" spc="-55" dirty="0">
                <a:latin typeface="Courier New"/>
                <a:cs typeface="Courier New"/>
              </a:rPr>
              <a:t> </a:t>
            </a:r>
            <a:r>
              <a:rPr sz="2000" spc="-25" dirty="0">
                <a:latin typeface="Courier New"/>
                <a:cs typeface="Courier New"/>
              </a:rPr>
              <a:t>en </a:t>
            </a:r>
            <a:r>
              <a:rPr sz="2000" dirty="0">
                <a:latin typeface="Courier New"/>
                <a:cs typeface="Courier New"/>
              </a:rPr>
              <a:t>beneficio</a:t>
            </a:r>
            <a:r>
              <a:rPr sz="2000" spc="-30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de</a:t>
            </a:r>
            <a:r>
              <a:rPr sz="2000" spc="-25" dirty="0">
                <a:latin typeface="Courier New"/>
                <a:cs typeface="Courier New"/>
              </a:rPr>
              <a:t> la </a:t>
            </a:r>
            <a:r>
              <a:rPr sz="2000" dirty="0">
                <a:latin typeface="Courier New"/>
                <a:cs typeface="Courier New"/>
              </a:rPr>
              <a:t>sociedad,</a:t>
            </a:r>
            <a:r>
              <a:rPr sz="2000" spc="-125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con</a:t>
            </a:r>
            <a:r>
              <a:rPr sz="2000" spc="-125" dirty="0">
                <a:latin typeface="Courier New"/>
                <a:cs typeface="Courier New"/>
              </a:rPr>
              <a:t> </a:t>
            </a:r>
            <a:r>
              <a:rPr sz="2000" spc="-25" dirty="0">
                <a:latin typeface="Courier New"/>
                <a:cs typeface="Courier New"/>
              </a:rPr>
              <a:t>el </a:t>
            </a:r>
            <a:r>
              <a:rPr sz="2000" dirty="0">
                <a:latin typeface="Courier New"/>
                <a:cs typeface="Courier New"/>
              </a:rPr>
              <a:t>propósito</a:t>
            </a:r>
            <a:r>
              <a:rPr sz="2000" spc="-45" dirty="0">
                <a:latin typeface="Courier New"/>
                <a:cs typeface="Courier New"/>
              </a:rPr>
              <a:t> </a:t>
            </a:r>
            <a:r>
              <a:rPr sz="2000" spc="-25" dirty="0">
                <a:latin typeface="Courier New"/>
                <a:cs typeface="Courier New"/>
              </a:rPr>
              <a:t>de </a:t>
            </a:r>
            <a:r>
              <a:rPr sz="2000" dirty="0">
                <a:latin typeface="Courier New"/>
                <a:cs typeface="Courier New"/>
              </a:rPr>
              <a:t>fortalecer</a:t>
            </a:r>
            <a:r>
              <a:rPr sz="2000" spc="-50" dirty="0">
                <a:latin typeface="Courier New"/>
                <a:cs typeface="Courier New"/>
              </a:rPr>
              <a:t> </a:t>
            </a:r>
            <a:r>
              <a:rPr sz="2000" spc="-25" dirty="0">
                <a:latin typeface="Courier New"/>
                <a:cs typeface="Courier New"/>
              </a:rPr>
              <a:t>su </a:t>
            </a:r>
            <a:r>
              <a:rPr sz="2000" spc="-10" dirty="0">
                <a:latin typeface="Courier New"/>
                <a:cs typeface="Courier New"/>
              </a:rPr>
              <a:t>formación integral.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23656" y="3673220"/>
            <a:ext cx="2028189" cy="14598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87020" marR="279400" indent="91440">
              <a:lnSpc>
                <a:spcPts val="2580"/>
              </a:lnSpc>
              <a:spcBef>
                <a:spcPts val="434"/>
              </a:spcBef>
            </a:pPr>
            <a:r>
              <a:rPr sz="2400" dirty="0">
                <a:latin typeface="Courier New"/>
                <a:cs typeface="Courier New"/>
              </a:rPr>
              <a:t>Plan</a:t>
            </a:r>
            <a:r>
              <a:rPr sz="2400" spc="-40" dirty="0">
                <a:latin typeface="Courier New"/>
                <a:cs typeface="Courier New"/>
              </a:rPr>
              <a:t> </a:t>
            </a:r>
            <a:r>
              <a:rPr sz="2400" spc="-25" dirty="0">
                <a:latin typeface="Courier New"/>
                <a:cs typeface="Courier New"/>
              </a:rPr>
              <a:t>de </a:t>
            </a:r>
            <a:r>
              <a:rPr sz="2400" spc="-20" dirty="0">
                <a:latin typeface="Courier New"/>
                <a:cs typeface="Courier New"/>
              </a:rPr>
              <a:t>Estudios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ts val="2730"/>
              </a:lnSpc>
              <a:spcBef>
                <a:spcPts val="340"/>
              </a:spcBef>
            </a:pPr>
            <a:r>
              <a:rPr sz="2400" dirty="0">
                <a:latin typeface="Courier New"/>
                <a:cs typeface="Courier New"/>
              </a:rPr>
              <a:t>10</a:t>
            </a:r>
            <a:r>
              <a:rPr sz="2400" spc="-10" dirty="0">
                <a:latin typeface="Courier New"/>
                <a:cs typeface="Courier New"/>
              </a:rPr>
              <a:t> créditos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ts val="2730"/>
              </a:lnSpc>
            </a:pPr>
            <a:r>
              <a:rPr sz="2400" dirty="0">
                <a:latin typeface="Courier New"/>
                <a:cs typeface="Courier New"/>
              </a:rPr>
              <a:t>(500</a:t>
            </a:r>
            <a:r>
              <a:rPr sz="2400" spc="-40" dirty="0">
                <a:latin typeface="Courier New"/>
                <a:cs typeface="Courier New"/>
              </a:rPr>
              <a:t> </a:t>
            </a:r>
            <a:r>
              <a:rPr sz="2400" spc="-10" dirty="0">
                <a:latin typeface="Courier New"/>
                <a:cs typeface="Courier New"/>
              </a:rPr>
              <a:t>horas)</a:t>
            </a:r>
            <a:endParaRPr sz="2400">
              <a:latin typeface="Courier New"/>
              <a:cs typeface="Courier New"/>
            </a:endParaRPr>
          </a:p>
        </p:txBody>
      </p:sp>
      <p:pic>
        <p:nvPicPr>
          <p:cNvPr id="12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9F70C472-0B7D-C446-A959-AD6A993DF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26664" y="2084704"/>
            <a:ext cx="7138670" cy="1271270"/>
            <a:chOff x="2526664" y="2084704"/>
            <a:chExt cx="7138670" cy="1271270"/>
          </a:xfrm>
        </p:grpSpPr>
        <p:sp>
          <p:nvSpPr>
            <p:cNvPr id="4" name="object 4"/>
            <p:cNvSpPr/>
            <p:nvPr/>
          </p:nvSpPr>
          <p:spPr>
            <a:xfrm>
              <a:off x="3160648" y="2090800"/>
              <a:ext cx="6498590" cy="1259205"/>
            </a:xfrm>
            <a:custGeom>
              <a:avLst/>
              <a:gdLst/>
              <a:ahLst/>
              <a:cxnLst/>
              <a:rect l="l" t="t" r="r" b="b"/>
              <a:pathLst>
                <a:path w="6498590" h="1259204">
                  <a:moveTo>
                    <a:pt x="6498335" y="0"/>
                  </a:moveTo>
                  <a:lnTo>
                    <a:pt x="629412" y="0"/>
                  </a:lnTo>
                  <a:lnTo>
                    <a:pt x="0" y="629412"/>
                  </a:lnTo>
                  <a:lnTo>
                    <a:pt x="629412" y="1258824"/>
                  </a:lnTo>
                  <a:lnTo>
                    <a:pt x="6498335" y="1258824"/>
                  </a:lnTo>
                  <a:lnTo>
                    <a:pt x="6498335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60648" y="2090800"/>
              <a:ext cx="6498590" cy="1259205"/>
            </a:xfrm>
            <a:custGeom>
              <a:avLst/>
              <a:gdLst/>
              <a:ahLst/>
              <a:cxnLst/>
              <a:rect l="l" t="t" r="r" b="b"/>
              <a:pathLst>
                <a:path w="6498590" h="1259204">
                  <a:moveTo>
                    <a:pt x="6498335" y="1258824"/>
                  </a:moveTo>
                  <a:lnTo>
                    <a:pt x="629412" y="1258824"/>
                  </a:lnTo>
                  <a:lnTo>
                    <a:pt x="0" y="629412"/>
                  </a:lnTo>
                  <a:lnTo>
                    <a:pt x="629412" y="0"/>
                  </a:lnTo>
                  <a:lnTo>
                    <a:pt x="6498335" y="0"/>
                  </a:lnTo>
                  <a:lnTo>
                    <a:pt x="6498335" y="1258824"/>
                  </a:lnTo>
                  <a:close/>
                </a:path>
              </a:pathLst>
            </a:custGeom>
            <a:ln w="1219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2760" y="2090800"/>
              <a:ext cx="1258824" cy="12588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32760" y="2090800"/>
              <a:ext cx="1259205" cy="1259205"/>
            </a:xfrm>
            <a:custGeom>
              <a:avLst/>
              <a:gdLst/>
              <a:ahLst/>
              <a:cxnLst/>
              <a:rect l="l" t="t" r="r" b="b"/>
              <a:pathLst>
                <a:path w="1259204" h="1259204">
                  <a:moveTo>
                    <a:pt x="0" y="629412"/>
                  </a:moveTo>
                  <a:lnTo>
                    <a:pt x="1777" y="582422"/>
                  </a:lnTo>
                  <a:lnTo>
                    <a:pt x="6857" y="536448"/>
                  </a:lnTo>
                  <a:lnTo>
                    <a:pt x="15112" y="491489"/>
                  </a:lnTo>
                  <a:lnTo>
                    <a:pt x="26669" y="447675"/>
                  </a:lnTo>
                  <a:lnTo>
                    <a:pt x="41147" y="405129"/>
                  </a:lnTo>
                  <a:lnTo>
                    <a:pt x="58546" y="364109"/>
                  </a:lnTo>
                  <a:lnTo>
                    <a:pt x="78612" y="324612"/>
                  </a:lnTo>
                  <a:lnTo>
                    <a:pt x="101345" y="286638"/>
                  </a:lnTo>
                  <a:lnTo>
                    <a:pt x="126745" y="250571"/>
                  </a:lnTo>
                  <a:lnTo>
                    <a:pt x="154431" y="216535"/>
                  </a:lnTo>
                  <a:lnTo>
                    <a:pt x="184403" y="184403"/>
                  </a:lnTo>
                  <a:lnTo>
                    <a:pt x="216534" y="154432"/>
                  </a:lnTo>
                  <a:lnTo>
                    <a:pt x="250570" y="126746"/>
                  </a:lnTo>
                  <a:lnTo>
                    <a:pt x="286638" y="101346"/>
                  </a:lnTo>
                  <a:lnTo>
                    <a:pt x="324612" y="78612"/>
                  </a:lnTo>
                  <a:lnTo>
                    <a:pt x="364108" y="58547"/>
                  </a:lnTo>
                  <a:lnTo>
                    <a:pt x="405130" y="41148"/>
                  </a:lnTo>
                  <a:lnTo>
                    <a:pt x="447675" y="26670"/>
                  </a:lnTo>
                  <a:lnTo>
                    <a:pt x="491489" y="15112"/>
                  </a:lnTo>
                  <a:lnTo>
                    <a:pt x="536447" y="6858"/>
                  </a:lnTo>
                  <a:lnTo>
                    <a:pt x="582421" y="1777"/>
                  </a:lnTo>
                  <a:lnTo>
                    <a:pt x="629412" y="0"/>
                  </a:lnTo>
                  <a:lnTo>
                    <a:pt x="676401" y="1777"/>
                  </a:lnTo>
                  <a:lnTo>
                    <a:pt x="722376" y="6858"/>
                  </a:lnTo>
                  <a:lnTo>
                    <a:pt x="767334" y="15112"/>
                  </a:lnTo>
                  <a:lnTo>
                    <a:pt x="811149" y="26670"/>
                  </a:lnTo>
                  <a:lnTo>
                    <a:pt x="853693" y="41148"/>
                  </a:lnTo>
                  <a:lnTo>
                    <a:pt x="894714" y="58547"/>
                  </a:lnTo>
                  <a:lnTo>
                    <a:pt x="934212" y="78612"/>
                  </a:lnTo>
                  <a:lnTo>
                    <a:pt x="972185" y="101346"/>
                  </a:lnTo>
                  <a:lnTo>
                    <a:pt x="1008126" y="126746"/>
                  </a:lnTo>
                  <a:lnTo>
                    <a:pt x="1042288" y="154432"/>
                  </a:lnTo>
                  <a:lnTo>
                    <a:pt x="1074419" y="184403"/>
                  </a:lnTo>
                  <a:lnTo>
                    <a:pt x="1104391" y="216535"/>
                  </a:lnTo>
                  <a:lnTo>
                    <a:pt x="1132077" y="250571"/>
                  </a:lnTo>
                  <a:lnTo>
                    <a:pt x="1157477" y="286638"/>
                  </a:lnTo>
                  <a:lnTo>
                    <a:pt x="1180211" y="324612"/>
                  </a:lnTo>
                  <a:lnTo>
                    <a:pt x="1200277" y="364109"/>
                  </a:lnTo>
                  <a:lnTo>
                    <a:pt x="1217676" y="405129"/>
                  </a:lnTo>
                  <a:lnTo>
                    <a:pt x="1232153" y="447675"/>
                  </a:lnTo>
                  <a:lnTo>
                    <a:pt x="1243711" y="491489"/>
                  </a:lnTo>
                  <a:lnTo>
                    <a:pt x="1251965" y="536448"/>
                  </a:lnTo>
                  <a:lnTo>
                    <a:pt x="1257046" y="582422"/>
                  </a:lnTo>
                  <a:lnTo>
                    <a:pt x="1258824" y="629412"/>
                  </a:lnTo>
                  <a:lnTo>
                    <a:pt x="1257046" y="676401"/>
                  </a:lnTo>
                  <a:lnTo>
                    <a:pt x="1251965" y="722376"/>
                  </a:lnTo>
                  <a:lnTo>
                    <a:pt x="1243711" y="767334"/>
                  </a:lnTo>
                  <a:lnTo>
                    <a:pt x="1232153" y="811149"/>
                  </a:lnTo>
                  <a:lnTo>
                    <a:pt x="1217676" y="853694"/>
                  </a:lnTo>
                  <a:lnTo>
                    <a:pt x="1200277" y="894714"/>
                  </a:lnTo>
                  <a:lnTo>
                    <a:pt x="1180211" y="934212"/>
                  </a:lnTo>
                  <a:lnTo>
                    <a:pt x="1157477" y="972185"/>
                  </a:lnTo>
                  <a:lnTo>
                    <a:pt x="1132077" y="1008126"/>
                  </a:lnTo>
                  <a:lnTo>
                    <a:pt x="1104391" y="1042288"/>
                  </a:lnTo>
                  <a:lnTo>
                    <a:pt x="1074419" y="1074420"/>
                  </a:lnTo>
                  <a:lnTo>
                    <a:pt x="1042288" y="1104391"/>
                  </a:lnTo>
                  <a:lnTo>
                    <a:pt x="1008126" y="1132077"/>
                  </a:lnTo>
                  <a:lnTo>
                    <a:pt x="972185" y="1157477"/>
                  </a:lnTo>
                  <a:lnTo>
                    <a:pt x="934212" y="1180211"/>
                  </a:lnTo>
                  <a:lnTo>
                    <a:pt x="894714" y="1200277"/>
                  </a:lnTo>
                  <a:lnTo>
                    <a:pt x="853693" y="1217676"/>
                  </a:lnTo>
                  <a:lnTo>
                    <a:pt x="811149" y="1232153"/>
                  </a:lnTo>
                  <a:lnTo>
                    <a:pt x="767334" y="1243711"/>
                  </a:lnTo>
                  <a:lnTo>
                    <a:pt x="722376" y="1251965"/>
                  </a:lnTo>
                  <a:lnTo>
                    <a:pt x="676401" y="1257046"/>
                  </a:lnTo>
                  <a:lnTo>
                    <a:pt x="629412" y="1258824"/>
                  </a:lnTo>
                  <a:lnTo>
                    <a:pt x="582421" y="1257046"/>
                  </a:lnTo>
                  <a:lnTo>
                    <a:pt x="536447" y="1251965"/>
                  </a:lnTo>
                  <a:lnTo>
                    <a:pt x="491489" y="1243711"/>
                  </a:lnTo>
                  <a:lnTo>
                    <a:pt x="447675" y="1232153"/>
                  </a:lnTo>
                  <a:lnTo>
                    <a:pt x="405130" y="1217676"/>
                  </a:lnTo>
                  <a:lnTo>
                    <a:pt x="364108" y="1200277"/>
                  </a:lnTo>
                  <a:lnTo>
                    <a:pt x="324612" y="1180211"/>
                  </a:lnTo>
                  <a:lnTo>
                    <a:pt x="286638" y="1157477"/>
                  </a:lnTo>
                  <a:lnTo>
                    <a:pt x="250570" y="1132077"/>
                  </a:lnTo>
                  <a:lnTo>
                    <a:pt x="216534" y="1104391"/>
                  </a:lnTo>
                  <a:lnTo>
                    <a:pt x="184403" y="1074420"/>
                  </a:lnTo>
                  <a:lnTo>
                    <a:pt x="154431" y="1042288"/>
                  </a:lnTo>
                  <a:lnTo>
                    <a:pt x="126745" y="1008126"/>
                  </a:lnTo>
                  <a:lnTo>
                    <a:pt x="101345" y="972185"/>
                  </a:lnTo>
                  <a:lnTo>
                    <a:pt x="78612" y="934212"/>
                  </a:lnTo>
                  <a:lnTo>
                    <a:pt x="58546" y="894714"/>
                  </a:lnTo>
                  <a:lnTo>
                    <a:pt x="41147" y="853694"/>
                  </a:lnTo>
                  <a:lnTo>
                    <a:pt x="26669" y="811149"/>
                  </a:lnTo>
                  <a:lnTo>
                    <a:pt x="15112" y="767334"/>
                  </a:lnTo>
                  <a:lnTo>
                    <a:pt x="6857" y="722376"/>
                  </a:lnTo>
                  <a:lnTo>
                    <a:pt x="1777" y="676401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75886" y="2156586"/>
            <a:ext cx="5207635" cy="10521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065" marR="5080" algn="ctr">
              <a:lnSpc>
                <a:spcPct val="84900"/>
              </a:lnSpc>
              <a:spcBef>
                <a:spcPts val="440"/>
              </a:spcBef>
            </a:pP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Convertir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esta</a:t>
            </a:r>
            <a:r>
              <a:rPr sz="1900" spc="-6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prestación</a:t>
            </a:r>
            <a:r>
              <a:rPr sz="1900" spc="-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en</a:t>
            </a:r>
            <a:r>
              <a:rPr sz="1900" spc="-8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un</a:t>
            </a:r>
            <a:r>
              <a:rPr sz="1900" spc="-9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Courier New"/>
                <a:cs typeface="Courier New"/>
              </a:rPr>
              <a:t>acto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de</a:t>
            </a:r>
            <a:r>
              <a:rPr sz="1900" spc="-6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reciprocidad para</a:t>
            </a:r>
            <a:r>
              <a:rPr sz="1900" spc="-4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con</a:t>
            </a:r>
            <a:r>
              <a:rPr sz="1900" spc="-6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la</a:t>
            </a:r>
            <a:r>
              <a:rPr sz="1900" spc="-8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sociedad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a través de los planes y 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programas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del sector 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público.</a:t>
            </a:r>
            <a:endParaRPr sz="19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822325"/>
            <a:ext cx="10515600" cy="1325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8755" marR="5080" indent="-1454150">
              <a:lnSpc>
                <a:spcPct val="100000"/>
              </a:lnSpc>
              <a:spcBef>
                <a:spcPts val="100"/>
              </a:spcBef>
            </a:pPr>
            <a:r>
              <a:rPr dirty="0"/>
              <a:t>Objetivos</a:t>
            </a:r>
            <a:r>
              <a:rPr spc="-150" dirty="0"/>
              <a:t> </a:t>
            </a:r>
            <a:r>
              <a:rPr dirty="0"/>
              <a:t>del</a:t>
            </a:r>
            <a:r>
              <a:rPr spc="-125" dirty="0"/>
              <a:t> </a:t>
            </a:r>
            <a:r>
              <a:rPr spc="-10" dirty="0"/>
              <a:t>Servicio Social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526664" y="3717290"/>
            <a:ext cx="7138670" cy="1271270"/>
            <a:chOff x="2526664" y="3717290"/>
            <a:chExt cx="7138670" cy="1271270"/>
          </a:xfrm>
        </p:grpSpPr>
        <p:sp>
          <p:nvSpPr>
            <p:cNvPr id="11" name="object 11"/>
            <p:cNvSpPr/>
            <p:nvPr/>
          </p:nvSpPr>
          <p:spPr>
            <a:xfrm>
              <a:off x="3160648" y="3723386"/>
              <a:ext cx="6498590" cy="1259205"/>
            </a:xfrm>
            <a:custGeom>
              <a:avLst/>
              <a:gdLst/>
              <a:ahLst/>
              <a:cxnLst/>
              <a:rect l="l" t="t" r="r" b="b"/>
              <a:pathLst>
                <a:path w="6498590" h="1259204">
                  <a:moveTo>
                    <a:pt x="6498335" y="0"/>
                  </a:moveTo>
                  <a:lnTo>
                    <a:pt x="629412" y="0"/>
                  </a:lnTo>
                  <a:lnTo>
                    <a:pt x="0" y="629412"/>
                  </a:lnTo>
                  <a:lnTo>
                    <a:pt x="629412" y="1258824"/>
                  </a:lnTo>
                  <a:lnTo>
                    <a:pt x="6498335" y="1258824"/>
                  </a:lnTo>
                  <a:lnTo>
                    <a:pt x="6498335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60648" y="3723386"/>
              <a:ext cx="6498590" cy="1259205"/>
            </a:xfrm>
            <a:custGeom>
              <a:avLst/>
              <a:gdLst/>
              <a:ahLst/>
              <a:cxnLst/>
              <a:rect l="l" t="t" r="r" b="b"/>
              <a:pathLst>
                <a:path w="6498590" h="1259204">
                  <a:moveTo>
                    <a:pt x="6498335" y="1258824"/>
                  </a:moveTo>
                  <a:lnTo>
                    <a:pt x="629412" y="1258824"/>
                  </a:lnTo>
                  <a:lnTo>
                    <a:pt x="0" y="629412"/>
                  </a:lnTo>
                  <a:lnTo>
                    <a:pt x="629412" y="0"/>
                  </a:lnTo>
                  <a:lnTo>
                    <a:pt x="6498335" y="0"/>
                  </a:lnTo>
                  <a:lnTo>
                    <a:pt x="6498335" y="1258824"/>
                  </a:lnTo>
                  <a:close/>
                </a:path>
              </a:pathLst>
            </a:custGeom>
            <a:ln w="1219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2760" y="3723386"/>
              <a:ext cx="1258824" cy="12588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32760" y="3723386"/>
              <a:ext cx="1259205" cy="1259205"/>
            </a:xfrm>
            <a:custGeom>
              <a:avLst/>
              <a:gdLst/>
              <a:ahLst/>
              <a:cxnLst/>
              <a:rect l="l" t="t" r="r" b="b"/>
              <a:pathLst>
                <a:path w="1259204" h="1259204">
                  <a:moveTo>
                    <a:pt x="0" y="629412"/>
                  </a:moveTo>
                  <a:lnTo>
                    <a:pt x="1777" y="582421"/>
                  </a:lnTo>
                  <a:lnTo>
                    <a:pt x="6857" y="536447"/>
                  </a:lnTo>
                  <a:lnTo>
                    <a:pt x="15112" y="491489"/>
                  </a:lnTo>
                  <a:lnTo>
                    <a:pt x="26669" y="447675"/>
                  </a:lnTo>
                  <a:lnTo>
                    <a:pt x="41147" y="405130"/>
                  </a:lnTo>
                  <a:lnTo>
                    <a:pt x="58546" y="364108"/>
                  </a:lnTo>
                  <a:lnTo>
                    <a:pt x="78612" y="324612"/>
                  </a:lnTo>
                  <a:lnTo>
                    <a:pt x="101345" y="286638"/>
                  </a:lnTo>
                  <a:lnTo>
                    <a:pt x="126745" y="250570"/>
                  </a:lnTo>
                  <a:lnTo>
                    <a:pt x="154431" y="216534"/>
                  </a:lnTo>
                  <a:lnTo>
                    <a:pt x="184403" y="184403"/>
                  </a:lnTo>
                  <a:lnTo>
                    <a:pt x="216534" y="154431"/>
                  </a:lnTo>
                  <a:lnTo>
                    <a:pt x="250570" y="126745"/>
                  </a:lnTo>
                  <a:lnTo>
                    <a:pt x="286638" y="101345"/>
                  </a:lnTo>
                  <a:lnTo>
                    <a:pt x="324612" y="78612"/>
                  </a:lnTo>
                  <a:lnTo>
                    <a:pt x="364108" y="58546"/>
                  </a:lnTo>
                  <a:lnTo>
                    <a:pt x="405130" y="41147"/>
                  </a:lnTo>
                  <a:lnTo>
                    <a:pt x="447675" y="26669"/>
                  </a:lnTo>
                  <a:lnTo>
                    <a:pt x="491489" y="15112"/>
                  </a:lnTo>
                  <a:lnTo>
                    <a:pt x="536447" y="6857"/>
                  </a:lnTo>
                  <a:lnTo>
                    <a:pt x="582421" y="1777"/>
                  </a:lnTo>
                  <a:lnTo>
                    <a:pt x="629412" y="0"/>
                  </a:lnTo>
                  <a:lnTo>
                    <a:pt x="676401" y="1777"/>
                  </a:lnTo>
                  <a:lnTo>
                    <a:pt x="722376" y="6857"/>
                  </a:lnTo>
                  <a:lnTo>
                    <a:pt x="767334" y="15112"/>
                  </a:lnTo>
                  <a:lnTo>
                    <a:pt x="811149" y="26669"/>
                  </a:lnTo>
                  <a:lnTo>
                    <a:pt x="853693" y="41147"/>
                  </a:lnTo>
                  <a:lnTo>
                    <a:pt x="894714" y="58546"/>
                  </a:lnTo>
                  <a:lnTo>
                    <a:pt x="934212" y="78612"/>
                  </a:lnTo>
                  <a:lnTo>
                    <a:pt x="972185" y="101345"/>
                  </a:lnTo>
                  <a:lnTo>
                    <a:pt x="1008126" y="126745"/>
                  </a:lnTo>
                  <a:lnTo>
                    <a:pt x="1042288" y="154431"/>
                  </a:lnTo>
                  <a:lnTo>
                    <a:pt x="1074419" y="184403"/>
                  </a:lnTo>
                  <a:lnTo>
                    <a:pt x="1104391" y="216534"/>
                  </a:lnTo>
                  <a:lnTo>
                    <a:pt x="1132077" y="250570"/>
                  </a:lnTo>
                  <a:lnTo>
                    <a:pt x="1157477" y="286638"/>
                  </a:lnTo>
                  <a:lnTo>
                    <a:pt x="1180211" y="324612"/>
                  </a:lnTo>
                  <a:lnTo>
                    <a:pt x="1200277" y="364108"/>
                  </a:lnTo>
                  <a:lnTo>
                    <a:pt x="1217676" y="405130"/>
                  </a:lnTo>
                  <a:lnTo>
                    <a:pt x="1232153" y="447675"/>
                  </a:lnTo>
                  <a:lnTo>
                    <a:pt x="1243711" y="491489"/>
                  </a:lnTo>
                  <a:lnTo>
                    <a:pt x="1251965" y="536447"/>
                  </a:lnTo>
                  <a:lnTo>
                    <a:pt x="1257046" y="582421"/>
                  </a:lnTo>
                  <a:lnTo>
                    <a:pt x="1258824" y="629412"/>
                  </a:lnTo>
                  <a:lnTo>
                    <a:pt x="1257046" y="676401"/>
                  </a:lnTo>
                  <a:lnTo>
                    <a:pt x="1251965" y="722376"/>
                  </a:lnTo>
                  <a:lnTo>
                    <a:pt x="1243711" y="767333"/>
                  </a:lnTo>
                  <a:lnTo>
                    <a:pt x="1232153" y="811149"/>
                  </a:lnTo>
                  <a:lnTo>
                    <a:pt x="1217676" y="853694"/>
                  </a:lnTo>
                  <a:lnTo>
                    <a:pt x="1200277" y="894714"/>
                  </a:lnTo>
                  <a:lnTo>
                    <a:pt x="1180211" y="934212"/>
                  </a:lnTo>
                  <a:lnTo>
                    <a:pt x="1157477" y="972184"/>
                  </a:lnTo>
                  <a:lnTo>
                    <a:pt x="1132077" y="1008126"/>
                  </a:lnTo>
                  <a:lnTo>
                    <a:pt x="1104391" y="1042288"/>
                  </a:lnTo>
                  <a:lnTo>
                    <a:pt x="1074419" y="1074420"/>
                  </a:lnTo>
                  <a:lnTo>
                    <a:pt x="1042288" y="1104391"/>
                  </a:lnTo>
                  <a:lnTo>
                    <a:pt x="1008126" y="1132077"/>
                  </a:lnTo>
                  <a:lnTo>
                    <a:pt x="972185" y="1157351"/>
                  </a:lnTo>
                  <a:lnTo>
                    <a:pt x="934212" y="1180211"/>
                  </a:lnTo>
                  <a:lnTo>
                    <a:pt x="894714" y="1200277"/>
                  </a:lnTo>
                  <a:lnTo>
                    <a:pt x="853693" y="1217676"/>
                  </a:lnTo>
                  <a:lnTo>
                    <a:pt x="811149" y="1232153"/>
                  </a:lnTo>
                  <a:lnTo>
                    <a:pt x="767334" y="1243583"/>
                  </a:lnTo>
                  <a:lnTo>
                    <a:pt x="722376" y="1251965"/>
                  </a:lnTo>
                  <a:lnTo>
                    <a:pt x="676401" y="1257045"/>
                  </a:lnTo>
                  <a:lnTo>
                    <a:pt x="629412" y="1258824"/>
                  </a:lnTo>
                  <a:lnTo>
                    <a:pt x="582421" y="1257045"/>
                  </a:lnTo>
                  <a:lnTo>
                    <a:pt x="536447" y="1251965"/>
                  </a:lnTo>
                  <a:lnTo>
                    <a:pt x="491489" y="1243583"/>
                  </a:lnTo>
                  <a:lnTo>
                    <a:pt x="447675" y="1232153"/>
                  </a:lnTo>
                  <a:lnTo>
                    <a:pt x="405130" y="1217676"/>
                  </a:lnTo>
                  <a:lnTo>
                    <a:pt x="364108" y="1200277"/>
                  </a:lnTo>
                  <a:lnTo>
                    <a:pt x="324612" y="1180211"/>
                  </a:lnTo>
                  <a:lnTo>
                    <a:pt x="286638" y="1157351"/>
                  </a:lnTo>
                  <a:lnTo>
                    <a:pt x="250570" y="1132077"/>
                  </a:lnTo>
                  <a:lnTo>
                    <a:pt x="216534" y="1104391"/>
                  </a:lnTo>
                  <a:lnTo>
                    <a:pt x="184403" y="1074420"/>
                  </a:lnTo>
                  <a:lnTo>
                    <a:pt x="154431" y="1042288"/>
                  </a:lnTo>
                  <a:lnTo>
                    <a:pt x="126745" y="1008126"/>
                  </a:lnTo>
                  <a:lnTo>
                    <a:pt x="101345" y="972184"/>
                  </a:lnTo>
                  <a:lnTo>
                    <a:pt x="78612" y="934212"/>
                  </a:lnTo>
                  <a:lnTo>
                    <a:pt x="58546" y="894714"/>
                  </a:lnTo>
                  <a:lnTo>
                    <a:pt x="41147" y="853694"/>
                  </a:lnTo>
                  <a:lnTo>
                    <a:pt x="26669" y="811149"/>
                  </a:lnTo>
                  <a:lnTo>
                    <a:pt x="15112" y="767333"/>
                  </a:lnTo>
                  <a:lnTo>
                    <a:pt x="6857" y="722376"/>
                  </a:lnTo>
                  <a:lnTo>
                    <a:pt x="1777" y="676401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087495" y="3929253"/>
            <a:ext cx="5356860" cy="79057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algn="ctr">
              <a:lnSpc>
                <a:spcPct val="82200"/>
              </a:lnSpc>
              <a:spcBef>
                <a:spcPts val="500"/>
              </a:spcBef>
            </a:pP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Contribuir</a:t>
            </a:r>
            <a:r>
              <a:rPr sz="1900" spc="7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a</a:t>
            </a:r>
            <a:r>
              <a:rPr sz="1900" spc="-1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la</a:t>
            </a:r>
            <a:r>
              <a:rPr sz="1900" spc="-114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formación</a:t>
            </a:r>
            <a:r>
              <a:rPr sz="1900" spc="-2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académica</a:t>
            </a:r>
            <a:r>
              <a:rPr sz="1900" spc="-2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Courier New"/>
                <a:cs typeface="Courier New"/>
              </a:rPr>
              <a:t>y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capacitación</a:t>
            </a:r>
            <a:r>
              <a:rPr sz="1900" spc="-1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profesional</a:t>
            </a:r>
            <a:r>
              <a:rPr sz="1900" spc="-13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Courier New"/>
                <a:cs typeface="Courier New"/>
              </a:rPr>
              <a:t>del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prestador</a:t>
            </a:r>
            <a:r>
              <a:rPr sz="1900" spc="-7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del</a:t>
            </a:r>
            <a:r>
              <a:rPr sz="1900" spc="-13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Servicio</a:t>
            </a:r>
            <a:r>
              <a:rPr sz="1900" spc="-8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Social.</a:t>
            </a:r>
            <a:endParaRPr sz="1900">
              <a:latin typeface="Courier New"/>
              <a:cs typeface="Courier New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26664" y="5350255"/>
            <a:ext cx="7138670" cy="1268095"/>
            <a:chOff x="2526664" y="5350255"/>
            <a:chExt cx="7138670" cy="1268095"/>
          </a:xfrm>
        </p:grpSpPr>
        <p:sp>
          <p:nvSpPr>
            <p:cNvPr id="17" name="object 17"/>
            <p:cNvSpPr/>
            <p:nvPr/>
          </p:nvSpPr>
          <p:spPr>
            <a:xfrm>
              <a:off x="3160648" y="5356351"/>
              <a:ext cx="6498590" cy="1256030"/>
            </a:xfrm>
            <a:custGeom>
              <a:avLst/>
              <a:gdLst/>
              <a:ahLst/>
              <a:cxnLst/>
              <a:rect l="l" t="t" r="r" b="b"/>
              <a:pathLst>
                <a:path w="6498590" h="1256029">
                  <a:moveTo>
                    <a:pt x="6498335" y="0"/>
                  </a:moveTo>
                  <a:lnTo>
                    <a:pt x="627888" y="0"/>
                  </a:lnTo>
                  <a:lnTo>
                    <a:pt x="0" y="627862"/>
                  </a:lnTo>
                  <a:lnTo>
                    <a:pt x="627888" y="1255750"/>
                  </a:lnTo>
                  <a:lnTo>
                    <a:pt x="6498335" y="1255750"/>
                  </a:lnTo>
                  <a:lnTo>
                    <a:pt x="6498335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60648" y="5356351"/>
              <a:ext cx="6498590" cy="1256030"/>
            </a:xfrm>
            <a:custGeom>
              <a:avLst/>
              <a:gdLst/>
              <a:ahLst/>
              <a:cxnLst/>
              <a:rect l="l" t="t" r="r" b="b"/>
              <a:pathLst>
                <a:path w="6498590" h="1256029">
                  <a:moveTo>
                    <a:pt x="6498335" y="1255750"/>
                  </a:moveTo>
                  <a:lnTo>
                    <a:pt x="627888" y="1255750"/>
                  </a:lnTo>
                  <a:lnTo>
                    <a:pt x="0" y="627862"/>
                  </a:lnTo>
                  <a:lnTo>
                    <a:pt x="627888" y="0"/>
                  </a:lnTo>
                  <a:lnTo>
                    <a:pt x="6498335" y="0"/>
                  </a:lnTo>
                  <a:lnTo>
                    <a:pt x="6498335" y="1255750"/>
                  </a:lnTo>
                  <a:close/>
                </a:path>
              </a:pathLst>
            </a:custGeom>
            <a:ln w="12191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2760" y="5356326"/>
              <a:ext cx="1258824" cy="125577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532760" y="5356351"/>
              <a:ext cx="1259205" cy="1256030"/>
            </a:xfrm>
            <a:custGeom>
              <a:avLst/>
              <a:gdLst/>
              <a:ahLst/>
              <a:cxnLst/>
              <a:rect l="l" t="t" r="r" b="b"/>
              <a:pathLst>
                <a:path w="1259204" h="1256029">
                  <a:moveTo>
                    <a:pt x="0" y="627862"/>
                  </a:moveTo>
                  <a:lnTo>
                    <a:pt x="1777" y="580999"/>
                  </a:lnTo>
                  <a:lnTo>
                    <a:pt x="6857" y="535076"/>
                  </a:lnTo>
                  <a:lnTo>
                    <a:pt x="15112" y="490207"/>
                  </a:lnTo>
                  <a:lnTo>
                    <a:pt x="26669" y="446519"/>
                  </a:lnTo>
                  <a:lnTo>
                    <a:pt x="41147" y="404126"/>
                  </a:lnTo>
                  <a:lnTo>
                    <a:pt x="58546" y="363156"/>
                  </a:lnTo>
                  <a:lnTo>
                    <a:pt x="78612" y="323735"/>
                  </a:lnTo>
                  <a:lnTo>
                    <a:pt x="101345" y="285965"/>
                  </a:lnTo>
                  <a:lnTo>
                    <a:pt x="126745" y="249986"/>
                  </a:lnTo>
                  <a:lnTo>
                    <a:pt x="154431" y="215900"/>
                  </a:lnTo>
                  <a:lnTo>
                    <a:pt x="184403" y="183896"/>
                  </a:lnTo>
                  <a:lnTo>
                    <a:pt x="216534" y="153924"/>
                  </a:lnTo>
                  <a:lnTo>
                    <a:pt x="250570" y="126365"/>
                  </a:lnTo>
                  <a:lnTo>
                    <a:pt x="286638" y="101092"/>
                  </a:lnTo>
                  <a:lnTo>
                    <a:pt x="324612" y="78359"/>
                  </a:lnTo>
                  <a:lnTo>
                    <a:pt x="364108" y="58293"/>
                  </a:lnTo>
                  <a:lnTo>
                    <a:pt x="405130" y="41021"/>
                  </a:lnTo>
                  <a:lnTo>
                    <a:pt x="447675" y="26543"/>
                  </a:lnTo>
                  <a:lnTo>
                    <a:pt x="491489" y="15113"/>
                  </a:lnTo>
                  <a:lnTo>
                    <a:pt x="536447" y="6731"/>
                  </a:lnTo>
                  <a:lnTo>
                    <a:pt x="582421" y="1651"/>
                  </a:lnTo>
                  <a:lnTo>
                    <a:pt x="629412" y="0"/>
                  </a:lnTo>
                  <a:lnTo>
                    <a:pt x="676401" y="1651"/>
                  </a:lnTo>
                  <a:lnTo>
                    <a:pt x="722376" y="6731"/>
                  </a:lnTo>
                  <a:lnTo>
                    <a:pt x="767334" y="15113"/>
                  </a:lnTo>
                  <a:lnTo>
                    <a:pt x="811149" y="26543"/>
                  </a:lnTo>
                  <a:lnTo>
                    <a:pt x="853693" y="41021"/>
                  </a:lnTo>
                  <a:lnTo>
                    <a:pt x="894714" y="58293"/>
                  </a:lnTo>
                  <a:lnTo>
                    <a:pt x="934212" y="78359"/>
                  </a:lnTo>
                  <a:lnTo>
                    <a:pt x="972185" y="101092"/>
                  </a:lnTo>
                  <a:lnTo>
                    <a:pt x="1008126" y="126365"/>
                  </a:lnTo>
                  <a:lnTo>
                    <a:pt x="1042288" y="153924"/>
                  </a:lnTo>
                  <a:lnTo>
                    <a:pt x="1074419" y="183896"/>
                  </a:lnTo>
                  <a:lnTo>
                    <a:pt x="1104391" y="215900"/>
                  </a:lnTo>
                  <a:lnTo>
                    <a:pt x="1132077" y="249986"/>
                  </a:lnTo>
                  <a:lnTo>
                    <a:pt x="1157477" y="285965"/>
                  </a:lnTo>
                  <a:lnTo>
                    <a:pt x="1180211" y="323735"/>
                  </a:lnTo>
                  <a:lnTo>
                    <a:pt x="1200277" y="363156"/>
                  </a:lnTo>
                  <a:lnTo>
                    <a:pt x="1217676" y="404126"/>
                  </a:lnTo>
                  <a:lnTo>
                    <a:pt x="1232153" y="446519"/>
                  </a:lnTo>
                  <a:lnTo>
                    <a:pt x="1243711" y="490207"/>
                  </a:lnTo>
                  <a:lnTo>
                    <a:pt x="1251965" y="535076"/>
                  </a:lnTo>
                  <a:lnTo>
                    <a:pt x="1257046" y="580999"/>
                  </a:lnTo>
                  <a:lnTo>
                    <a:pt x="1258824" y="627862"/>
                  </a:lnTo>
                  <a:lnTo>
                    <a:pt x="1257046" y="674725"/>
                  </a:lnTo>
                  <a:lnTo>
                    <a:pt x="1251965" y="720648"/>
                  </a:lnTo>
                  <a:lnTo>
                    <a:pt x="1243711" y="765517"/>
                  </a:lnTo>
                  <a:lnTo>
                    <a:pt x="1232153" y="809205"/>
                  </a:lnTo>
                  <a:lnTo>
                    <a:pt x="1217676" y="851598"/>
                  </a:lnTo>
                  <a:lnTo>
                    <a:pt x="1200277" y="892568"/>
                  </a:lnTo>
                  <a:lnTo>
                    <a:pt x="1180211" y="931989"/>
                  </a:lnTo>
                  <a:lnTo>
                    <a:pt x="1157477" y="969759"/>
                  </a:lnTo>
                  <a:lnTo>
                    <a:pt x="1132077" y="1005725"/>
                  </a:lnTo>
                  <a:lnTo>
                    <a:pt x="1104391" y="1039799"/>
                  </a:lnTo>
                  <a:lnTo>
                    <a:pt x="1074419" y="1071841"/>
                  </a:lnTo>
                  <a:lnTo>
                    <a:pt x="1042288" y="1101737"/>
                  </a:lnTo>
                  <a:lnTo>
                    <a:pt x="1008126" y="1129360"/>
                  </a:lnTo>
                  <a:lnTo>
                    <a:pt x="972185" y="1154595"/>
                  </a:lnTo>
                  <a:lnTo>
                    <a:pt x="934212" y="1177315"/>
                  </a:lnTo>
                  <a:lnTo>
                    <a:pt x="894714" y="1197394"/>
                  </a:lnTo>
                  <a:lnTo>
                    <a:pt x="853693" y="1214716"/>
                  </a:lnTo>
                  <a:lnTo>
                    <a:pt x="811149" y="1229169"/>
                  </a:lnTo>
                  <a:lnTo>
                    <a:pt x="767334" y="1240612"/>
                  </a:lnTo>
                  <a:lnTo>
                    <a:pt x="722376" y="1248943"/>
                  </a:lnTo>
                  <a:lnTo>
                    <a:pt x="676401" y="1254023"/>
                  </a:lnTo>
                  <a:lnTo>
                    <a:pt x="629412" y="1255750"/>
                  </a:lnTo>
                  <a:lnTo>
                    <a:pt x="582421" y="1254023"/>
                  </a:lnTo>
                  <a:lnTo>
                    <a:pt x="536447" y="1248943"/>
                  </a:lnTo>
                  <a:lnTo>
                    <a:pt x="491489" y="1240612"/>
                  </a:lnTo>
                  <a:lnTo>
                    <a:pt x="447675" y="1229169"/>
                  </a:lnTo>
                  <a:lnTo>
                    <a:pt x="405130" y="1214716"/>
                  </a:lnTo>
                  <a:lnTo>
                    <a:pt x="364108" y="1197394"/>
                  </a:lnTo>
                  <a:lnTo>
                    <a:pt x="324612" y="1177315"/>
                  </a:lnTo>
                  <a:lnTo>
                    <a:pt x="286638" y="1154595"/>
                  </a:lnTo>
                  <a:lnTo>
                    <a:pt x="250570" y="1129360"/>
                  </a:lnTo>
                  <a:lnTo>
                    <a:pt x="216534" y="1101737"/>
                  </a:lnTo>
                  <a:lnTo>
                    <a:pt x="184403" y="1071841"/>
                  </a:lnTo>
                  <a:lnTo>
                    <a:pt x="154431" y="1039799"/>
                  </a:lnTo>
                  <a:lnTo>
                    <a:pt x="126745" y="1005725"/>
                  </a:lnTo>
                  <a:lnTo>
                    <a:pt x="101345" y="969759"/>
                  </a:lnTo>
                  <a:lnTo>
                    <a:pt x="78612" y="931989"/>
                  </a:lnTo>
                  <a:lnTo>
                    <a:pt x="58546" y="892568"/>
                  </a:lnTo>
                  <a:lnTo>
                    <a:pt x="41147" y="851598"/>
                  </a:lnTo>
                  <a:lnTo>
                    <a:pt x="26669" y="809205"/>
                  </a:lnTo>
                  <a:lnTo>
                    <a:pt x="15112" y="765517"/>
                  </a:lnTo>
                  <a:lnTo>
                    <a:pt x="6857" y="720648"/>
                  </a:lnTo>
                  <a:lnTo>
                    <a:pt x="1777" y="674725"/>
                  </a:lnTo>
                  <a:lnTo>
                    <a:pt x="0" y="627862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249039" y="5421274"/>
            <a:ext cx="5056505" cy="10541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-635" algn="ctr">
              <a:lnSpc>
                <a:spcPct val="85100"/>
              </a:lnSpc>
              <a:spcBef>
                <a:spcPts val="434"/>
              </a:spcBef>
            </a:pP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Desarrollar en el prestador </a:t>
            </a:r>
            <a:r>
              <a:rPr sz="1900" spc="-25" dirty="0">
                <a:solidFill>
                  <a:srgbClr val="FFFFFF"/>
                </a:solidFill>
                <a:latin typeface="Courier New"/>
                <a:cs typeface="Courier New"/>
              </a:rPr>
              <a:t>una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conciencia de solidaridad </a:t>
            </a:r>
            <a:r>
              <a:rPr sz="1900" spc="-50" dirty="0">
                <a:solidFill>
                  <a:srgbClr val="FFFFFF"/>
                </a:solidFill>
                <a:latin typeface="Courier New"/>
                <a:cs typeface="Courier New"/>
              </a:rPr>
              <a:t>y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compromiso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con</a:t>
            </a:r>
            <a:r>
              <a:rPr sz="1900" spc="-6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la</a:t>
            </a:r>
            <a:r>
              <a:rPr sz="1900" spc="-8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sociedad a</a:t>
            </a:r>
            <a:r>
              <a:rPr sz="1900" spc="-7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la</a:t>
            </a:r>
            <a:r>
              <a:rPr sz="1900" spc="-8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Courier New"/>
                <a:cs typeface="Courier New"/>
              </a:rPr>
              <a:t>que </a:t>
            </a:r>
            <a:r>
              <a:rPr sz="1900" spc="-10" dirty="0">
                <a:solidFill>
                  <a:srgbClr val="FFFFFF"/>
                </a:solidFill>
                <a:latin typeface="Courier New"/>
                <a:cs typeface="Courier New"/>
              </a:rPr>
              <a:t>pertenece.</a:t>
            </a:r>
            <a:endParaRPr sz="1900">
              <a:latin typeface="Courier New"/>
              <a:cs typeface="Courier New"/>
            </a:endParaRPr>
          </a:p>
        </p:txBody>
      </p:sp>
      <p:pic>
        <p:nvPicPr>
          <p:cNvPr id="22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CA062DF0-BE9B-DD0A-2FD4-CEC53469D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76200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09420" y="3247770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9420" y="5071998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9420" y="5897892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7963" y="1087938"/>
            <a:ext cx="9261857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0"/>
              </a:spcBef>
            </a:pPr>
            <a:r>
              <a:rPr dirty="0"/>
              <a:t>Porcentaje</a:t>
            </a:r>
            <a:r>
              <a:rPr spc="-120" dirty="0"/>
              <a:t> </a:t>
            </a:r>
            <a:r>
              <a:rPr dirty="0"/>
              <a:t>de</a:t>
            </a:r>
            <a:r>
              <a:rPr spc="-105" dirty="0"/>
              <a:t> </a:t>
            </a:r>
            <a:r>
              <a:rPr dirty="0"/>
              <a:t>créditos</a:t>
            </a:r>
            <a:r>
              <a:rPr spc="-114" dirty="0"/>
              <a:t> </a:t>
            </a:r>
            <a:r>
              <a:rPr spc="-10" dirty="0"/>
              <a:t>alcanzados </a:t>
            </a:r>
            <a:r>
              <a:rPr dirty="0"/>
              <a:t>para</a:t>
            </a:r>
            <a:r>
              <a:rPr spc="-30" dirty="0"/>
              <a:t> </a:t>
            </a:r>
            <a:r>
              <a:rPr dirty="0"/>
              <a:t>realizar</a:t>
            </a:r>
            <a:r>
              <a:rPr spc="-25" dirty="0"/>
              <a:t> </a:t>
            </a:r>
            <a:r>
              <a:rPr dirty="0"/>
              <a:t>el</a:t>
            </a:r>
            <a:r>
              <a:rPr spc="-30" dirty="0"/>
              <a:t> </a:t>
            </a:r>
            <a:r>
              <a:rPr dirty="0"/>
              <a:t>Servicio</a:t>
            </a:r>
            <a:r>
              <a:rPr spc="-25" dirty="0"/>
              <a:t> </a:t>
            </a:r>
            <a:r>
              <a:rPr spc="-10" dirty="0"/>
              <a:t>Social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0116" y="2731135"/>
            <a:ext cx="27876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25" dirty="0">
                <a:latin typeface="Courier New"/>
                <a:cs typeface="Courier New"/>
              </a:rPr>
              <a:t>de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116" y="2387320"/>
            <a:ext cx="118110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7100"/>
              </a:lnSpc>
              <a:spcBef>
                <a:spcPts val="95"/>
              </a:spcBef>
            </a:pPr>
            <a:r>
              <a:rPr sz="1700" spc="-25" dirty="0">
                <a:latin typeface="Courier New"/>
                <a:cs typeface="Courier New"/>
              </a:rPr>
              <a:t>Programas </a:t>
            </a:r>
            <a:r>
              <a:rPr sz="1700" spc="-10" dirty="0">
                <a:latin typeface="Courier New"/>
                <a:cs typeface="Courier New"/>
              </a:rPr>
              <a:t>Estudio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54454" y="2504059"/>
            <a:ext cx="1491615" cy="64262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5000"/>
              </a:lnSpc>
              <a:spcBef>
                <a:spcPts val="370"/>
              </a:spcBef>
            </a:pPr>
            <a:r>
              <a:rPr sz="1500" dirty="0">
                <a:latin typeface="Courier New"/>
                <a:cs typeface="Courier New"/>
              </a:rPr>
              <a:t>Ingeniería</a:t>
            </a:r>
            <a:r>
              <a:rPr sz="1500" spc="-204" dirty="0">
                <a:latin typeface="Courier New"/>
                <a:cs typeface="Courier New"/>
              </a:rPr>
              <a:t> </a:t>
            </a:r>
            <a:r>
              <a:rPr sz="1500" spc="-25" dirty="0">
                <a:latin typeface="Courier New"/>
                <a:cs typeface="Courier New"/>
              </a:rPr>
              <a:t>en </a:t>
            </a:r>
            <a:r>
              <a:rPr sz="1500" spc="-10" dirty="0">
                <a:latin typeface="Courier New"/>
                <a:cs typeface="Courier New"/>
              </a:rPr>
              <a:t>Desarrollo Comunitario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3651" y="2536062"/>
            <a:ext cx="5880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4454" y="3275457"/>
            <a:ext cx="18332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ourier New"/>
                <a:cs typeface="Courier New"/>
              </a:rPr>
              <a:t>Ingeniería</a:t>
            </a:r>
            <a:r>
              <a:rPr sz="1500" spc="-155" dirty="0">
                <a:latin typeface="Courier New"/>
                <a:cs typeface="Courier New"/>
              </a:rPr>
              <a:t> </a:t>
            </a:r>
            <a:r>
              <a:rPr sz="1500" spc="-10" dirty="0">
                <a:latin typeface="Courier New"/>
                <a:cs typeface="Courier New"/>
              </a:rPr>
              <a:t>Civil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3651" y="3275457"/>
            <a:ext cx="5880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54454" y="3839336"/>
            <a:ext cx="2181860" cy="4445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400"/>
              </a:spcBef>
            </a:pPr>
            <a:r>
              <a:rPr sz="1500" dirty="0">
                <a:latin typeface="Courier New"/>
                <a:cs typeface="Courier New"/>
              </a:rPr>
              <a:t>Ingeniería</a:t>
            </a:r>
            <a:r>
              <a:rPr sz="1500" spc="-50" dirty="0">
                <a:latin typeface="Courier New"/>
                <a:cs typeface="Courier New"/>
              </a:rPr>
              <a:t> </a:t>
            </a:r>
            <a:r>
              <a:rPr sz="1500" spc="-25" dirty="0">
                <a:latin typeface="Courier New"/>
                <a:cs typeface="Courier New"/>
              </a:rPr>
              <a:t>en </a:t>
            </a:r>
            <a:r>
              <a:rPr sz="1500" dirty="0">
                <a:latin typeface="Courier New"/>
                <a:cs typeface="Courier New"/>
              </a:rPr>
              <a:t>Energías</a:t>
            </a:r>
            <a:r>
              <a:rPr sz="1500" spc="-170" dirty="0">
                <a:latin typeface="Courier New"/>
                <a:cs typeface="Courier New"/>
              </a:rPr>
              <a:t> </a:t>
            </a:r>
            <a:r>
              <a:rPr sz="1500" spc="-10" dirty="0">
                <a:latin typeface="Courier New"/>
                <a:cs typeface="Courier New"/>
              </a:rPr>
              <a:t>Renovables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3651" y="3843909"/>
            <a:ext cx="5892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33415" y="4031360"/>
            <a:ext cx="151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Equivalente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4454" y="4527042"/>
            <a:ext cx="23971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ourier New"/>
                <a:cs typeface="Courier New"/>
              </a:rPr>
              <a:t>Ingeniería</a:t>
            </a:r>
            <a:r>
              <a:rPr sz="1500" spc="-155" dirty="0">
                <a:latin typeface="Courier New"/>
                <a:cs typeface="Courier New"/>
              </a:rPr>
              <a:t> </a:t>
            </a:r>
            <a:r>
              <a:rPr sz="1500" spc="-10" dirty="0">
                <a:latin typeface="Courier New"/>
                <a:cs typeface="Courier New"/>
              </a:rPr>
              <a:t>Industrial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3651" y="4527041"/>
            <a:ext cx="5892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44895" y="4555997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ourier New"/>
                <a:cs typeface="Courier New"/>
              </a:rPr>
              <a:t>a</a:t>
            </a:r>
            <a:r>
              <a:rPr sz="1800" b="1" spc="-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800" b="1" spc="-25" dirty="0">
                <a:solidFill>
                  <a:srgbClr val="FF0000"/>
                </a:solidFill>
                <a:latin typeface="Courier New"/>
                <a:cs typeface="Courier New"/>
              </a:rPr>
              <a:t>182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54454" y="5353050"/>
            <a:ext cx="1490345" cy="6388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84100"/>
              </a:lnSpc>
              <a:spcBef>
                <a:spcPts val="385"/>
              </a:spcBef>
            </a:pPr>
            <a:r>
              <a:rPr sz="1500" dirty="0">
                <a:latin typeface="Courier New"/>
                <a:cs typeface="Courier New"/>
              </a:rPr>
              <a:t>Ingeniería</a:t>
            </a:r>
            <a:r>
              <a:rPr sz="1500" spc="-215" dirty="0">
                <a:latin typeface="Courier New"/>
                <a:cs typeface="Courier New"/>
              </a:rPr>
              <a:t> </a:t>
            </a:r>
            <a:r>
              <a:rPr sz="1500" spc="-25" dirty="0">
                <a:latin typeface="Courier New"/>
                <a:cs typeface="Courier New"/>
              </a:rPr>
              <a:t>en </a:t>
            </a:r>
            <a:r>
              <a:rPr sz="1500" spc="-10" dirty="0">
                <a:latin typeface="Courier New"/>
                <a:cs typeface="Courier New"/>
              </a:rPr>
              <a:t>Industrias Alimentarias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54454" y="5927852"/>
            <a:ext cx="1267460" cy="4464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390"/>
              </a:spcBef>
            </a:pPr>
            <a:r>
              <a:rPr sz="1500" spc="-10" dirty="0">
                <a:latin typeface="Courier New"/>
                <a:cs typeface="Courier New"/>
              </a:rPr>
              <a:t>Ingeniería </a:t>
            </a:r>
            <a:r>
              <a:rPr sz="1500" spc="-20" dirty="0">
                <a:latin typeface="Courier New"/>
                <a:cs typeface="Courier New"/>
              </a:rPr>
              <a:t>Informática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1271" y="5359094"/>
            <a:ext cx="5880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1271" y="5933947"/>
            <a:ext cx="5880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Courier New"/>
                <a:cs typeface="Courier New"/>
              </a:rPr>
              <a:t>70%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40678" y="5221985"/>
            <a:ext cx="111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créditos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7825" y="2501264"/>
            <a:ext cx="6699250" cy="0"/>
          </a:xfrm>
          <a:custGeom>
            <a:avLst/>
            <a:gdLst/>
            <a:ahLst/>
            <a:cxnLst/>
            <a:rect l="l" t="t" r="r" b="b"/>
            <a:pathLst>
              <a:path w="6699250">
                <a:moveTo>
                  <a:pt x="0" y="0"/>
                </a:moveTo>
                <a:lnTo>
                  <a:pt x="6698869" y="0"/>
                </a:lnTo>
              </a:path>
            </a:pathLst>
          </a:custGeom>
          <a:ln w="12192">
            <a:solidFill>
              <a:srgbClr val="4452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18945" y="6638607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9420" y="4384928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7697" y="2639567"/>
            <a:ext cx="3681349" cy="244754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997697" y="2639567"/>
            <a:ext cx="3681729" cy="2447925"/>
          </a:xfrm>
          <a:prstGeom prst="rect">
            <a:avLst/>
          </a:prstGeom>
          <a:ln w="6096">
            <a:solidFill>
              <a:srgbClr val="5B9BD3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latin typeface="Calibri"/>
                <a:cs typeface="Calibri"/>
              </a:rPr>
              <a:t>Demás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Requisitos</a:t>
            </a:r>
            <a:endParaRPr sz="1800">
              <a:latin typeface="Calibri"/>
              <a:cs typeface="Calibri"/>
            </a:endParaRPr>
          </a:p>
          <a:p>
            <a:pPr marL="379095" marR="693420" indent="-285750">
              <a:lnSpc>
                <a:spcPct val="150000"/>
              </a:lnSpc>
              <a:spcBef>
                <a:spcPts val="5"/>
              </a:spcBef>
              <a:buFont typeface="Wingdings"/>
              <a:buChar char=""/>
              <a:tabLst>
                <a:tab pos="380365" algn="l"/>
              </a:tabLst>
            </a:pPr>
            <a:r>
              <a:rPr sz="1800" dirty="0">
                <a:latin typeface="Calibri"/>
                <a:cs typeface="Calibri"/>
              </a:rPr>
              <a:t>Estar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inscrito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semestre 	correspondiente.</a:t>
            </a:r>
            <a:endParaRPr sz="1800">
              <a:latin typeface="Calibri"/>
              <a:cs typeface="Calibri"/>
            </a:endParaRPr>
          </a:p>
          <a:p>
            <a:pPr marL="380365" indent="-286385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380365" algn="l"/>
              </a:tabLst>
            </a:pPr>
            <a:r>
              <a:rPr sz="1800" spc="-10" dirty="0">
                <a:latin typeface="Calibri"/>
                <a:cs typeface="Calibri"/>
              </a:rPr>
              <a:t>Liberación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actividades</a:t>
            </a:r>
            <a:endParaRPr sz="1800">
              <a:latin typeface="Calibri"/>
              <a:cs typeface="Calibri"/>
            </a:endParaRPr>
          </a:p>
          <a:p>
            <a:pPr marL="380365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latin typeface="Calibri"/>
                <a:cs typeface="Calibri"/>
              </a:rPr>
              <a:t>complementarias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(5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créditos)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709420" y="3817365"/>
            <a:ext cx="5358765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383" y="0"/>
                </a:lnTo>
              </a:path>
            </a:pathLst>
          </a:custGeom>
          <a:ln w="12192">
            <a:solidFill>
              <a:srgbClr val="C0C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049CECA8-5570-9602-6258-D42D41D82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57798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6540" y="1122294"/>
            <a:ext cx="704938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Prestación</a:t>
            </a:r>
            <a:r>
              <a:rPr spc="-95" dirty="0"/>
              <a:t> </a:t>
            </a:r>
            <a:r>
              <a:rPr dirty="0"/>
              <a:t>del</a:t>
            </a:r>
            <a:r>
              <a:rPr spc="-75" dirty="0"/>
              <a:t> </a:t>
            </a:r>
            <a:r>
              <a:rPr spc="-10" dirty="0"/>
              <a:t>Servicio</a:t>
            </a:r>
            <a:r>
              <a:rPr lang="es-MX" spc="-10" dirty="0"/>
              <a:t> Social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1270761" y="5755640"/>
            <a:ext cx="295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5615" marR="5080" indent="-46355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Courier New"/>
                <a:cs typeface="Courier New"/>
              </a:rPr>
              <a:t>PROGRAMAS</a:t>
            </a:r>
            <a:r>
              <a:rPr sz="1200" b="1" spc="-65" dirty="0">
                <a:solidFill>
                  <a:srgbClr val="C00000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ourier New"/>
                <a:cs typeface="Courier New"/>
              </a:rPr>
              <a:t>DE</a:t>
            </a:r>
            <a:r>
              <a:rPr sz="1200" b="1" spc="-90" dirty="0">
                <a:solidFill>
                  <a:srgbClr val="C00000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ourier New"/>
                <a:cs typeface="Courier New"/>
              </a:rPr>
              <a:t>ASISTENCIA</a:t>
            </a:r>
            <a:r>
              <a:rPr sz="1200" b="1" spc="-65" dirty="0">
                <a:solidFill>
                  <a:srgbClr val="C00000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ourier New"/>
                <a:cs typeface="Courier New"/>
              </a:rPr>
              <a:t>SOCIAL</a:t>
            </a:r>
            <a:r>
              <a:rPr sz="1200" b="1" spc="-75" dirty="0">
                <a:solidFill>
                  <a:srgbClr val="C00000"/>
                </a:solidFill>
                <a:latin typeface="Courier New"/>
                <a:cs typeface="Courier New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Courier New"/>
                <a:cs typeface="Courier New"/>
              </a:rPr>
              <a:t>Y </a:t>
            </a:r>
            <a:r>
              <a:rPr sz="1200" b="1" dirty="0">
                <a:solidFill>
                  <a:srgbClr val="C00000"/>
                </a:solidFill>
                <a:latin typeface="Courier New"/>
                <a:cs typeface="Courier New"/>
              </a:rPr>
              <a:t>DESARROLLO</a:t>
            </a:r>
            <a:r>
              <a:rPr sz="1200" b="1" spc="-125" dirty="0">
                <a:solidFill>
                  <a:srgbClr val="C00000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ourier New"/>
                <a:cs typeface="Courier New"/>
              </a:rPr>
              <a:t>COMUNITARIO</a:t>
            </a:r>
            <a:endParaRPr sz="1200">
              <a:latin typeface="Courier New"/>
              <a:cs typeface="Courier New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0210" y="5471630"/>
            <a:ext cx="1015365" cy="1027430"/>
            <a:chOff x="6760210" y="5471630"/>
            <a:chExt cx="1015365" cy="10274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6306" y="5477725"/>
              <a:ext cx="1002792" cy="10149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766306" y="5477725"/>
              <a:ext cx="1003300" cy="1015365"/>
            </a:xfrm>
            <a:custGeom>
              <a:avLst/>
              <a:gdLst/>
              <a:ahLst/>
              <a:cxnLst/>
              <a:rect l="l" t="t" r="r" b="b"/>
              <a:pathLst>
                <a:path w="1003300" h="1015364">
                  <a:moveTo>
                    <a:pt x="0" y="1014983"/>
                  </a:moveTo>
                  <a:lnTo>
                    <a:pt x="1002792" y="1014983"/>
                  </a:lnTo>
                  <a:lnTo>
                    <a:pt x="1002792" y="0"/>
                  </a:lnTo>
                  <a:lnTo>
                    <a:pt x="0" y="0"/>
                  </a:lnTo>
                  <a:lnTo>
                    <a:pt x="0" y="1014983"/>
                  </a:lnTo>
                  <a:close/>
                </a:path>
              </a:pathLst>
            </a:custGeom>
            <a:ln w="1219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22140" y="5477344"/>
            <a:ext cx="2243455" cy="1015365"/>
          </a:xfrm>
          <a:prstGeom prst="rect">
            <a:avLst/>
          </a:prstGeom>
          <a:solidFill>
            <a:srgbClr val="44526A"/>
          </a:solidFill>
          <a:ln w="12192">
            <a:solidFill>
              <a:srgbClr val="E7E6E6"/>
            </a:solidFill>
          </a:ln>
        </p:spPr>
        <p:txBody>
          <a:bodyPr vert="horz" wrap="square" lIns="0" tIns="259715" rIns="0" bIns="0" rtlCol="0">
            <a:spAutoFit/>
          </a:bodyPr>
          <a:lstStyle/>
          <a:p>
            <a:pPr marL="434975" marR="442595">
              <a:lnSpc>
                <a:spcPts val="1939"/>
              </a:lnSpc>
              <a:spcBef>
                <a:spcPts val="2045"/>
              </a:spcBef>
            </a:pPr>
            <a:r>
              <a:rPr sz="1800" spc="-10" dirty="0">
                <a:solidFill>
                  <a:srgbClr val="FFFFFF"/>
                </a:solidFill>
                <a:latin typeface="Courier New"/>
                <a:cs typeface="Courier New"/>
              </a:rPr>
              <a:t>Organismos Privados**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16425" y="1922779"/>
            <a:ext cx="1015365" cy="1027430"/>
            <a:chOff x="4416425" y="1922779"/>
            <a:chExt cx="1015365" cy="10274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2520" y="1928875"/>
              <a:ext cx="1002791" cy="10149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22520" y="1928875"/>
              <a:ext cx="1003300" cy="1015365"/>
            </a:xfrm>
            <a:custGeom>
              <a:avLst/>
              <a:gdLst/>
              <a:ahLst/>
              <a:cxnLst/>
              <a:rect l="l" t="t" r="r" b="b"/>
              <a:pathLst>
                <a:path w="1003300" h="1015364">
                  <a:moveTo>
                    <a:pt x="0" y="1014984"/>
                  </a:moveTo>
                  <a:lnTo>
                    <a:pt x="1002791" y="1014984"/>
                  </a:lnTo>
                  <a:lnTo>
                    <a:pt x="1002791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519420" y="1923033"/>
            <a:ext cx="2255520" cy="1027430"/>
            <a:chOff x="5519420" y="1923033"/>
            <a:chExt cx="2255520" cy="1027430"/>
          </a:xfrm>
        </p:grpSpPr>
        <p:sp>
          <p:nvSpPr>
            <p:cNvPr id="13" name="object 13"/>
            <p:cNvSpPr/>
            <p:nvPr/>
          </p:nvSpPr>
          <p:spPr>
            <a:xfrm>
              <a:off x="5525516" y="1929129"/>
              <a:ext cx="2243455" cy="1015365"/>
            </a:xfrm>
            <a:custGeom>
              <a:avLst/>
              <a:gdLst/>
              <a:ahLst/>
              <a:cxnLst/>
              <a:rect l="l" t="t" r="r" b="b"/>
              <a:pathLst>
                <a:path w="2243454" h="1015364">
                  <a:moveTo>
                    <a:pt x="2243328" y="0"/>
                  </a:moveTo>
                  <a:lnTo>
                    <a:pt x="0" y="0"/>
                  </a:lnTo>
                  <a:lnTo>
                    <a:pt x="0" y="1014984"/>
                  </a:lnTo>
                  <a:lnTo>
                    <a:pt x="2243328" y="1014984"/>
                  </a:lnTo>
                  <a:lnTo>
                    <a:pt x="2243328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5516" y="1929129"/>
              <a:ext cx="2243455" cy="1015365"/>
            </a:xfrm>
            <a:custGeom>
              <a:avLst/>
              <a:gdLst/>
              <a:ahLst/>
              <a:cxnLst/>
              <a:rect l="l" t="t" r="r" b="b"/>
              <a:pathLst>
                <a:path w="2243454" h="1015364">
                  <a:moveTo>
                    <a:pt x="0" y="1014984"/>
                  </a:moveTo>
                  <a:lnTo>
                    <a:pt x="2243328" y="1014984"/>
                  </a:lnTo>
                  <a:lnTo>
                    <a:pt x="2243328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2191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22140" y="3111500"/>
            <a:ext cx="2243455" cy="1015365"/>
          </a:xfrm>
          <a:prstGeom prst="rect">
            <a:avLst/>
          </a:prstGeom>
          <a:solidFill>
            <a:srgbClr val="44526A"/>
          </a:solidFill>
          <a:ln w="12192">
            <a:solidFill>
              <a:srgbClr val="E7E6E6"/>
            </a:solidFill>
          </a:ln>
        </p:spPr>
        <p:txBody>
          <a:bodyPr vert="horz" wrap="square" lIns="0" tIns="258445" rIns="0" bIns="0" rtlCol="0">
            <a:spAutoFit/>
          </a:bodyPr>
          <a:lstStyle/>
          <a:p>
            <a:pPr marL="102870" marR="95250" indent="202565">
              <a:lnSpc>
                <a:spcPts val="1939"/>
              </a:lnSpc>
              <a:spcBef>
                <a:spcPts val="2035"/>
              </a:spcBef>
            </a:pPr>
            <a:r>
              <a:rPr sz="1800" spc="-10" dirty="0">
                <a:solidFill>
                  <a:srgbClr val="FFFFFF"/>
                </a:solidFill>
                <a:latin typeface="Courier New"/>
                <a:cs typeface="Courier New"/>
              </a:rPr>
              <a:t>Dependencias Gubernamentales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60209" y="3105785"/>
            <a:ext cx="1015365" cy="1027430"/>
            <a:chOff x="6760209" y="3105785"/>
            <a:chExt cx="1015365" cy="102743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305" y="3111881"/>
              <a:ext cx="1002792" cy="10149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766305" y="3111881"/>
              <a:ext cx="1003300" cy="1015365"/>
            </a:xfrm>
            <a:custGeom>
              <a:avLst/>
              <a:gdLst/>
              <a:ahLst/>
              <a:cxnLst/>
              <a:rect l="l" t="t" r="r" b="b"/>
              <a:pathLst>
                <a:path w="1003300" h="1015364">
                  <a:moveTo>
                    <a:pt x="0" y="1014984"/>
                  </a:moveTo>
                  <a:lnTo>
                    <a:pt x="1002792" y="1014984"/>
                  </a:lnTo>
                  <a:lnTo>
                    <a:pt x="1002792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416425" y="4288154"/>
            <a:ext cx="1015365" cy="1027430"/>
            <a:chOff x="4416425" y="4288154"/>
            <a:chExt cx="1015365" cy="102743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2520" y="4591088"/>
              <a:ext cx="1002791" cy="71814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422520" y="4294250"/>
              <a:ext cx="1003300" cy="1015365"/>
            </a:xfrm>
            <a:custGeom>
              <a:avLst/>
              <a:gdLst/>
              <a:ahLst/>
              <a:cxnLst/>
              <a:rect l="l" t="t" r="r" b="b"/>
              <a:pathLst>
                <a:path w="1003300" h="1015364">
                  <a:moveTo>
                    <a:pt x="0" y="1014984"/>
                  </a:moveTo>
                  <a:lnTo>
                    <a:pt x="1002791" y="1014984"/>
                  </a:lnTo>
                  <a:lnTo>
                    <a:pt x="1002791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2192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525770" y="4294504"/>
            <a:ext cx="2243455" cy="1015365"/>
          </a:xfrm>
          <a:prstGeom prst="rect">
            <a:avLst/>
          </a:prstGeom>
          <a:solidFill>
            <a:srgbClr val="44526A"/>
          </a:solidFill>
          <a:ln w="12192">
            <a:solidFill>
              <a:srgbClr val="E7E6E6"/>
            </a:solidFill>
          </a:ln>
        </p:spPr>
        <p:txBody>
          <a:bodyPr vert="horz" wrap="square" lIns="0" tIns="259715" rIns="0" bIns="0" rtlCol="0">
            <a:spAutoFit/>
          </a:bodyPr>
          <a:lstStyle/>
          <a:p>
            <a:pPr marL="95250" marR="97155">
              <a:lnSpc>
                <a:spcPts val="1939"/>
              </a:lnSpc>
              <a:spcBef>
                <a:spcPts val="2045"/>
              </a:spcBef>
            </a:pPr>
            <a:r>
              <a:rPr sz="1800" dirty="0">
                <a:solidFill>
                  <a:srgbClr val="FFFFFF"/>
                </a:solidFill>
                <a:latin typeface="Courier New"/>
                <a:cs typeface="Courier New"/>
              </a:rPr>
              <a:t>Dependencias</a:t>
            </a:r>
            <a:r>
              <a:rPr sz="1800" spc="-114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ourier New"/>
                <a:cs typeface="Courier New"/>
              </a:rPr>
              <a:t>No </a:t>
            </a:r>
            <a:r>
              <a:rPr sz="1800" spc="-10" dirty="0">
                <a:solidFill>
                  <a:srgbClr val="FFFFFF"/>
                </a:solidFill>
                <a:latin typeface="Courier New"/>
                <a:cs typeface="Courier New"/>
              </a:rPr>
              <a:t>gubernamentales</a:t>
            </a:r>
            <a:endParaRPr sz="1800">
              <a:latin typeface="Courier New"/>
              <a:cs typeface="Courier New"/>
            </a:endParaRPr>
          </a:p>
        </p:txBody>
      </p:sp>
      <p:pic>
        <p:nvPicPr>
          <p:cNvPr id="24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434B98E4-486A-3A44-2C70-302D45F45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05600" y="3500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75379" y="1739900"/>
            <a:ext cx="4617720" cy="5118100"/>
            <a:chOff x="3675379" y="1739900"/>
            <a:chExt cx="4617720" cy="5118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5379" y="2681730"/>
              <a:ext cx="4617720" cy="41762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57163" y="3227324"/>
              <a:ext cx="457200" cy="287020"/>
            </a:xfrm>
            <a:custGeom>
              <a:avLst/>
              <a:gdLst/>
              <a:ahLst/>
              <a:cxnLst/>
              <a:rect l="l" t="t" r="r" b="b"/>
              <a:pathLst>
                <a:path w="457200" h="287020">
                  <a:moveTo>
                    <a:pt x="228600" y="0"/>
                  </a:moveTo>
                  <a:lnTo>
                    <a:pt x="0" y="143255"/>
                  </a:lnTo>
                  <a:lnTo>
                    <a:pt x="91439" y="143255"/>
                  </a:lnTo>
                  <a:lnTo>
                    <a:pt x="91439" y="286512"/>
                  </a:lnTo>
                  <a:lnTo>
                    <a:pt x="365760" y="286512"/>
                  </a:lnTo>
                  <a:lnTo>
                    <a:pt x="365760" y="143255"/>
                  </a:lnTo>
                  <a:lnTo>
                    <a:pt x="457200" y="14325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AEB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12155" y="1749044"/>
              <a:ext cx="1344295" cy="1344295"/>
            </a:xfrm>
            <a:custGeom>
              <a:avLst/>
              <a:gdLst/>
              <a:ahLst/>
              <a:cxnLst/>
              <a:rect l="l" t="t" r="r" b="b"/>
              <a:pathLst>
                <a:path w="1344295" h="1344295">
                  <a:moveTo>
                    <a:pt x="672084" y="0"/>
                  </a:moveTo>
                  <a:lnTo>
                    <a:pt x="624078" y="1650"/>
                  </a:lnTo>
                  <a:lnTo>
                    <a:pt x="576961" y="6730"/>
                  </a:lnTo>
                  <a:lnTo>
                    <a:pt x="530987" y="14858"/>
                  </a:lnTo>
                  <a:lnTo>
                    <a:pt x="486029" y="26034"/>
                  </a:lnTo>
                  <a:lnTo>
                    <a:pt x="442341" y="40258"/>
                  </a:lnTo>
                  <a:lnTo>
                    <a:pt x="400050" y="57276"/>
                  </a:lnTo>
                  <a:lnTo>
                    <a:pt x="359156" y="77088"/>
                  </a:lnTo>
                  <a:lnTo>
                    <a:pt x="319913" y="99440"/>
                  </a:lnTo>
                  <a:lnTo>
                    <a:pt x="282448" y="124332"/>
                  </a:lnTo>
                  <a:lnTo>
                    <a:pt x="246761" y="151637"/>
                  </a:lnTo>
                  <a:lnTo>
                    <a:pt x="212979" y="181228"/>
                  </a:lnTo>
                  <a:lnTo>
                    <a:pt x="181229" y="212978"/>
                  </a:lnTo>
                  <a:lnTo>
                    <a:pt x="151638" y="246760"/>
                  </a:lnTo>
                  <a:lnTo>
                    <a:pt x="124333" y="282447"/>
                  </a:lnTo>
                  <a:lnTo>
                    <a:pt x="99441" y="319913"/>
                  </a:lnTo>
                  <a:lnTo>
                    <a:pt x="77089" y="359155"/>
                  </a:lnTo>
                  <a:lnTo>
                    <a:pt x="57277" y="400050"/>
                  </a:lnTo>
                  <a:lnTo>
                    <a:pt x="40259" y="442340"/>
                  </a:lnTo>
                  <a:lnTo>
                    <a:pt x="26035" y="486028"/>
                  </a:lnTo>
                  <a:lnTo>
                    <a:pt x="14859" y="530986"/>
                  </a:lnTo>
                  <a:lnTo>
                    <a:pt x="6731" y="576960"/>
                  </a:lnTo>
                  <a:lnTo>
                    <a:pt x="1651" y="624077"/>
                  </a:lnTo>
                  <a:lnTo>
                    <a:pt x="0" y="672083"/>
                  </a:lnTo>
                  <a:lnTo>
                    <a:pt x="1651" y="720089"/>
                  </a:lnTo>
                  <a:lnTo>
                    <a:pt x="6731" y="767206"/>
                  </a:lnTo>
                  <a:lnTo>
                    <a:pt x="14859" y="813180"/>
                  </a:lnTo>
                  <a:lnTo>
                    <a:pt x="26035" y="858138"/>
                  </a:lnTo>
                  <a:lnTo>
                    <a:pt x="40259" y="901826"/>
                  </a:lnTo>
                  <a:lnTo>
                    <a:pt x="57277" y="944117"/>
                  </a:lnTo>
                  <a:lnTo>
                    <a:pt x="77089" y="985011"/>
                  </a:lnTo>
                  <a:lnTo>
                    <a:pt x="99441" y="1024254"/>
                  </a:lnTo>
                  <a:lnTo>
                    <a:pt x="124333" y="1061719"/>
                  </a:lnTo>
                  <a:lnTo>
                    <a:pt x="151638" y="1097406"/>
                  </a:lnTo>
                  <a:lnTo>
                    <a:pt x="181229" y="1131189"/>
                  </a:lnTo>
                  <a:lnTo>
                    <a:pt x="212979" y="1162939"/>
                  </a:lnTo>
                  <a:lnTo>
                    <a:pt x="246761" y="1192529"/>
                  </a:lnTo>
                  <a:lnTo>
                    <a:pt x="282448" y="1219834"/>
                  </a:lnTo>
                  <a:lnTo>
                    <a:pt x="319913" y="1244727"/>
                  </a:lnTo>
                  <a:lnTo>
                    <a:pt x="359156" y="1267078"/>
                  </a:lnTo>
                  <a:lnTo>
                    <a:pt x="400050" y="1286890"/>
                  </a:lnTo>
                  <a:lnTo>
                    <a:pt x="442341" y="1303908"/>
                  </a:lnTo>
                  <a:lnTo>
                    <a:pt x="486029" y="1318132"/>
                  </a:lnTo>
                  <a:lnTo>
                    <a:pt x="530987" y="1329308"/>
                  </a:lnTo>
                  <a:lnTo>
                    <a:pt x="576961" y="1337436"/>
                  </a:lnTo>
                  <a:lnTo>
                    <a:pt x="624078" y="1342516"/>
                  </a:lnTo>
                  <a:lnTo>
                    <a:pt x="672084" y="1344167"/>
                  </a:lnTo>
                  <a:lnTo>
                    <a:pt x="720090" y="1342516"/>
                  </a:lnTo>
                  <a:lnTo>
                    <a:pt x="767207" y="1337436"/>
                  </a:lnTo>
                  <a:lnTo>
                    <a:pt x="813181" y="1329308"/>
                  </a:lnTo>
                  <a:lnTo>
                    <a:pt x="858139" y="1318132"/>
                  </a:lnTo>
                  <a:lnTo>
                    <a:pt x="901827" y="1303908"/>
                  </a:lnTo>
                  <a:lnTo>
                    <a:pt x="944118" y="1286890"/>
                  </a:lnTo>
                  <a:lnTo>
                    <a:pt x="985012" y="1267078"/>
                  </a:lnTo>
                  <a:lnTo>
                    <a:pt x="1024255" y="1244727"/>
                  </a:lnTo>
                  <a:lnTo>
                    <a:pt x="1061720" y="1219834"/>
                  </a:lnTo>
                  <a:lnTo>
                    <a:pt x="1097407" y="1192529"/>
                  </a:lnTo>
                  <a:lnTo>
                    <a:pt x="1131189" y="1162939"/>
                  </a:lnTo>
                  <a:lnTo>
                    <a:pt x="1162939" y="1131189"/>
                  </a:lnTo>
                  <a:lnTo>
                    <a:pt x="1192529" y="1097406"/>
                  </a:lnTo>
                  <a:lnTo>
                    <a:pt x="1219835" y="1061719"/>
                  </a:lnTo>
                  <a:lnTo>
                    <a:pt x="1244727" y="1024254"/>
                  </a:lnTo>
                  <a:lnTo>
                    <a:pt x="1267078" y="985011"/>
                  </a:lnTo>
                  <a:lnTo>
                    <a:pt x="1286891" y="944117"/>
                  </a:lnTo>
                  <a:lnTo>
                    <a:pt x="1303909" y="901826"/>
                  </a:lnTo>
                  <a:lnTo>
                    <a:pt x="1318133" y="858138"/>
                  </a:lnTo>
                  <a:lnTo>
                    <a:pt x="1329309" y="813180"/>
                  </a:lnTo>
                  <a:lnTo>
                    <a:pt x="1337437" y="767206"/>
                  </a:lnTo>
                  <a:lnTo>
                    <a:pt x="1342517" y="720089"/>
                  </a:lnTo>
                  <a:lnTo>
                    <a:pt x="1344168" y="672083"/>
                  </a:lnTo>
                  <a:lnTo>
                    <a:pt x="1342517" y="624077"/>
                  </a:lnTo>
                  <a:lnTo>
                    <a:pt x="1337437" y="576960"/>
                  </a:lnTo>
                  <a:lnTo>
                    <a:pt x="1329309" y="530986"/>
                  </a:lnTo>
                  <a:lnTo>
                    <a:pt x="1318133" y="486028"/>
                  </a:lnTo>
                  <a:lnTo>
                    <a:pt x="1303909" y="442340"/>
                  </a:lnTo>
                  <a:lnTo>
                    <a:pt x="1286891" y="400050"/>
                  </a:lnTo>
                  <a:lnTo>
                    <a:pt x="1267078" y="359155"/>
                  </a:lnTo>
                  <a:lnTo>
                    <a:pt x="1244727" y="319913"/>
                  </a:lnTo>
                  <a:lnTo>
                    <a:pt x="1219835" y="282447"/>
                  </a:lnTo>
                  <a:lnTo>
                    <a:pt x="1192529" y="246760"/>
                  </a:lnTo>
                  <a:lnTo>
                    <a:pt x="1162939" y="212978"/>
                  </a:lnTo>
                  <a:lnTo>
                    <a:pt x="1131189" y="181228"/>
                  </a:lnTo>
                  <a:lnTo>
                    <a:pt x="1097407" y="151637"/>
                  </a:lnTo>
                  <a:lnTo>
                    <a:pt x="1061720" y="124332"/>
                  </a:lnTo>
                  <a:lnTo>
                    <a:pt x="1024255" y="99440"/>
                  </a:lnTo>
                  <a:lnTo>
                    <a:pt x="985012" y="77088"/>
                  </a:lnTo>
                  <a:lnTo>
                    <a:pt x="944118" y="57276"/>
                  </a:lnTo>
                  <a:lnTo>
                    <a:pt x="901827" y="40258"/>
                  </a:lnTo>
                  <a:lnTo>
                    <a:pt x="858139" y="26034"/>
                  </a:lnTo>
                  <a:lnTo>
                    <a:pt x="813181" y="14858"/>
                  </a:lnTo>
                  <a:lnTo>
                    <a:pt x="767207" y="6730"/>
                  </a:lnTo>
                  <a:lnTo>
                    <a:pt x="720090" y="1650"/>
                  </a:lnTo>
                  <a:lnTo>
                    <a:pt x="672084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2155" y="1749044"/>
              <a:ext cx="1344295" cy="1344295"/>
            </a:xfrm>
            <a:custGeom>
              <a:avLst/>
              <a:gdLst/>
              <a:ahLst/>
              <a:cxnLst/>
              <a:rect l="l" t="t" r="r" b="b"/>
              <a:pathLst>
                <a:path w="1344295" h="1344295">
                  <a:moveTo>
                    <a:pt x="0" y="672083"/>
                  </a:moveTo>
                  <a:lnTo>
                    <a:pt x="1651" y="624077"/>
                  </a:lnTo>
                  <a:lnTo>
                    <a:pt x="6731" y="576960"/>
                  </a:lnTo>
                  <a:lnTo>
                    <a:pt x="14859" y="530986"/>
                  </a:lnTo>
                  <a:lnTo>
                    <a:pt x="26035" y="486028"/>
                  </a:lnTo>
                  <a:lnTo>
                    <a:pt x="40259" y="442340"/>
                  </a:lnTo>
                  <a:lnTo>
                    <a:pt x="57277" y="400050"/>
                  </a:lnTo>
                  <a:lnTo>
                    <a:pt x="77089" y="359155"/>
                  </a:lnTo>
                  <a:lnTo>
                    <a:pt x="99441" y="319913"/>
                  </a:lnTo>
                  <a:lnTo>
                    <a:pt x="124333" y="282447"/>
                  </a:lnTo>
                  <a:lnTo>
                    <a:pt x="151638" y="246760"/>
                  </a:lnTo>
                  <a:lnTo>
                    <a:pt x="181229" y="212978"/>
                  </a:lnTo>
                  <a:lnTo>
                    <a:pt x="212979" y="181228"/>
                  </a:lnTo>
                  <a:lnTo>
                    <a:pt x="246761" y="151637"/>
                  </a:lnTo>
                  <a:lnTo>
                    <a:pt x="282448" y="124332"/>
                  </a:lnTo>
                  <a:lnTo>
                    <a:pt x="319913" y="99440"/>
                  </a:lnTo>
                  <a:lnTo>
                    <a:pt x="359156" y="77088"/>
                  </a:lnTo>
                  <a:lnTo>
                    <a:pt x="400050" y="57276"/>
                  </a:lnTo>
                  <a:lnTo>
                    <a:pt x="442341" y="40258"/>
                  </a:lnTo>
                  <a:lnTo>
                    <a:pt x="486029" y="26034"/>
                  </a:lnTo>
                  <a:lnTo>
                    <a:pt x="530987" y="14858"/>
                  </a:lnTo>
                  <a:lnTo>
                    <a:pt x="576961" y="6730"/>
                  </a:lnTo>
                  <a:lnTo>
                    <a:pt x="624078" y="1650"/>
                  </a:lnTo>
                  <a:lnTo>
                    <a:pt x="672084" y="0"/>
                  </a:lnTo>
                  <a:lnTo>
                    <a:pt x="720090" y="1650"/>
                  </a:lnTo>
                  <a:lnTo>
                    <a:pt x="767207" y="6730"/>
                  </a:lnTo>
                  <a:lnTo>
                    <a:pt x="813181" y="14858"/>
                  </a:lnTo>
                  <a:lnTo>
                    <a:pt x="858139" y="26034"/>
                  </a:lnTo>
                  <a:lnTo>
                    <a:pt x="901827" y="40258"/>
                  </a:lnTo>
                  <a:lnTo>
                    <a:pt x="944118" y="57276"/>
                  </a:lnTo>
                  <a:lnTo>
                    <a:pt x="985012" y="77088"/>
                  </a:lnTo>
                  <a:lnTo>
                    <a:pt x="1024255" y="99440"/>
                  </a:lnTo>
                  <a:lnTo>
                    <a:pt x="1061720" y="124332"/>
                  </a:lnTo>
                  <a:lnTo>
                    <a:pt x="1097407" y="151637"/>
                  </a:lnTo>
                  <a:lnTo>
                    <a:pt x="1131189" y="181228"/>
                  </a:lnTo>
                  <a:lnTo>
                    <a:pt x="1162939" y="212978"/>
                  </a:lnTo>
                  <a:lnTo>
                    <a:pt x="1192529" y="246760"/>
                  </a:lnTo>
                  <a:lnTo>
                    <a:pt x="1219835" y="282447"/>
                  </a:lnTo>
                  <a:lnTo>
                    <a:pt x="1244727" y="319913"/>
                  </a:lnTo>
                  <a:lnTo>
                    <a:pt x="1267078" y="359155"/>
                  </a:lnTo>
                  <a:lnTo>
                    <a:pt x="1286891" y="400050"/>
                  </a:lnTo>
                  <a:lnTo>
                    <a:pt x="1303909" y="442340"/>
                  </a:lnTo>
                  <a:lnTo>
                    <a:pt x="1318133" y="486028"/>
                  </a:lnTo>
                  <a:lnTo>
                    <a:pt x="1329309" y="530986"/>
                  </a:lnTo>
                  <a:lnTo>
                    <a:pt x="1337437" y="576960"/>
                  </a:lnTo>
                  <a:lnTo>
                    <a:pt x="1342517" y="624077"/>
                  </a:lnTo>
                  <a:lnTo>
                    <a:pt x="1344168" y="672083"/>
                  </a:lnTo>
                  <a:lnTo>
                    <a:pt x="1342517" y="720089"/>
                  </a:lnTo>
                  <a:lnTo>
                    <a:pt x="1337437" y="767206"/>
                  </a:lnTo>
                  <a:lnTo>
                    <a:pt x="1329309" y="813180"/>
                  </a:lnTo>
                  <a:lnTo>
                    <a:pt x="1318133" y="858138"/>
                  </a:lnTo>
                  <a:lnTo>
                    <a:pt x="1303909" y="901826"/>
                  </a:lnTo>
                  <a:lnTo>
                    <a:pt x="1286891" y="944117"/>
                  </a:lnTo>
                  <a:lnTo>
                    <a:pt x="1267078" y="985011"/>
                  </a:lnTo>
                  <a:lnTo>
                    <a:pt x="1244727" y="1024254"/>
                  </a:lnTo>
                  <a:lnTo>
                    <a:pt x="1219835" y="1061719"/>
                  </a:lnTo>
                  <a:lnTo>
                    <a:pt x="1192529" y="1097406"/>
                  </a:lnTo>
                  <a:lnTo>
                    <a:pt x="1162939" y="1131189"/>
                  </a:lnTo>
                  <a:lnTo>
                    <a:pt x="1131189" y="1162939"/>
                  </a:lnTo>
                  <a:lnTo>
                    <a:pt x="1097407" y="1192529"/>
                  </a:lnTo>
                  <a:lnTo>
                    <a:pt x="1061720" y="1219834"/>
                  </a:lnTo>
                  <a:lnTo>
                    <a:pt x="1024255" y="1244727"/>
                  </a:lnTo>
                  <a:lnTo>
                    <a:pt x="985012" y="1267078"/>
                  </a:lnTo>
                  <a:lnTo>
                    <a:pt x="944118" y="1286890"/>
                  </a:lnTo>
                  <a:lnTo>
                    <a:pt x="901827" y="1303908"/>
                  </a:lnTo>
                  <a:lnTo>
                    <a:pt x="858139" y="1318132"/>
                  </a:lnTo>
                  <a:lnTo>
                    <a:pt x="813181" y="1329308"/>
                  </a:lnTo>
                  <a:lnTo>
                    <a:pt x="767207" y="1337436"/>
                  </a:lnTo>
                  <a:lnTo>
                    <a:pt x="720090" y="1342516"/>
                  </a:lnTo>
                  <a:lnTo>
                    <a:pt x="672084" y="1344167"/>
                  </a:lnTo>
                  <a:lnTo>
                    <a:pt x="624078" y="1342516"/>
                  </a:lnTo>
                  <a:lnTo>
                    <a:pt x="576961" y="1337436"/>
                  </a:lnTo>
                  <a:lnTo>
                    <a:pt x="530987" y="1329308"/>
                  </a:lnTo>
                  <a:lnTo>
                    <a:pt x="486029" y="1318132"/>
                  </a:lnTo>
                  <a:lnTo>
                    <a:pt x="442341" y="1303908"/>
                  </a:lnTo>
                  <a:lnTo>
                    <a:pt x="400050" y="1286890"/>
                  </a:lnTo>
                  <a:lnTo>
                    <a:pt x="359156" y="1267078"/>
                  </a:lnTo>
                  <a:lnTo>
                    <a:pt x="319913" y="1244727"/>
                  </a:lnTo>
                  <a:lnTo>
                    <a:pt x="282448" y="1219834"/>
                  </a:lnTo>
                  <a:lnTo>
                    <a:pt x="246761" y="1192529"/>
                  </a:lnTo>
                  <a:lnTo>
                    <a:pt x="212979" y="1162939"/>
                  </a:lnTo>
                  <a:lnTo>
                    <a:pt x="181229" y="1131189"/>
                  </a:lnTo>
                  <a:lnTo>
                    <a:pt x="151638" y="1097406"/>
                  </a:lnTo>
                  <a:lnTo>
                    <a:pt x="124333" y="1061719"/>
                  </a:lnTo>
                  <a:lnTo>
                    <a:pt x="99441" y="1024254"/>
                  </a:lnTo>
                  <a:lnTo>
                    <a:pt x="77089" y="985011"/>
                  </a:lnTo>
                  <a:lnTo>
                    <a:pt x="57277" y="944117"/>
                  </a:lnTo>
                  <a:lnTo>
                    <a:pt x="40259" y="901826"/>
                  </a:lnTo>
                  <a:lnTo>
                    <a:pt x="26035" y="858138"/>
                  </a:lnTo>
                  <a:lnTo>
                    <a:pt x="14859" y="813180"/>
                  </a:lnTo>
                  <a:lnTo>
                    <a:pt x="6731" y="767206"/>
                  </a:lnTo>
                  <a:lnTo>
                    <a:pt x="1651" y="720089"/>
                  </a:lnTo>
                  <a:lnTo>
                    <a:pt x="0" y="672083"/>
                  </a:lnTo>
                  <a:close/>
                </a:path>
              </a:pathLst>
            </a:custGeom>
            <a:ln w="18288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20140" y="1213347"/>
            <a:ext cx="984504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4005" marR="5080" indent="-1551940">
              <a:lnSpc>
                <a:spcPct val="100000"/>
              </a:lnSpc>
              <a:spcBef>
                <a:spcPts val="100"/>
              </a:spcBef>
            </a:pPr>
            <a:r>
              <a:rPr dirty="0"/>
              <a:t>Programas</a:t>
            </a:r>
            <a:r>
              <a:rPr spc="-9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Servicio</a:t>
            </a:r>
            <a:r>
              <a:rPr spc="-85" dirty="0"/>
              <a:t> </a:t>
            </a:r>
            <a:r>
              <a:rPr spc="-10" dirty="0"/>
              <a:t>Social Comunitario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25210" y="2171827"/>
            <a:ext cx="725170" cy="4578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algn="ctr">
              <a:lnSpc>
                <a:spcPts val="1070"/>
              </a:lnSpc>
              <a:spcBef>
                <a:spcPts val="300"/>
              </a:spcBef>
            </a:pPr>
            <a:r>
              <a:rPr sz="1050" spc="-25" dirty="0">
                <a:solidFill>
                  <a:srgbClr val="FFFFFF"/>
                </a:solidFill>
                <a:latin typeface="Courier New"/>
                <a:cs typeface="Courier New"/>
              </a:rPr>
              <a:t>Educación </a:t>
            </a:r>
            <a:r>
              <a:rPr sz="1050" spc="-20" dirty="0">
                <a:solidFill>
                  <a:srgbClr val="FFFFFF"/>
                </a:solidFill>
                <a:latin typeface="Courier New"/>
                <a:cs typeface="Courier New"/>
              </a:rPr>
              <a:t>para </a:t>
            </a: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Adultos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16426" y="3043809"/>
            <a:ext cx="879475" cy="5949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1905" algn="ctr">
              <a:lnSpc>
                <a:spcPct val="85100"/>
              </a:lnSpc>
              <a:spcBef>
                <a:spcPts val="290"/>
              </a:spcBef>
            </a:pP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Programas Especiales </a:t>
            </a:r>
            <a:r>
              <a:rPr sz="1050" spc="-25" dirty="0">
                <a:solidFill>
                  <a:srgbClr val="FFFFFF"/>
                </a:solidFill>
                <a:latin typeface="Courier New"/>
                <a:cs typeface="Courier New"/>
              </a:rPr>
              <a:t>Gubernament </a:t>
            </a:r>
            <a:r>
              <a:rPr sz="1050" spc="-20" dirty="0">
                <a:solidFill>
                  <a:srgbClr val="FFFFFF"/>
                </a:solidFill>
                <a:latin typeface="Courier New"/>
                <a:cs typeface="Courier New"/>
              </a:rPr>
              <a:t>ales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0801" y="3043809"/>
            <a:ext cx="894080" cy="5949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-1905" algn="ctr">
              <a:lnSpc>
                <a:spcPct val="85100"/>
              </a:lnSpc>
              <a:spcBef>
                <a:spcPts val="290"/>
              </a:spcBef>
            </a:pP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Programas </a:t>
            </a:r>
            <a:r>
              <a:rPr sz="1050" spc="-25" dirty="0">
                <a:solidFill>
                  <a:srgbClr val="FFFFFF"/>
                </a:solidFill>
                <a:latin typeface="Courier New"/>
                <a:cs typeface="Courier New"/>
              </a:rPr>
              <a:t>de </a:t>
            </a: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Contingenci </a:t>
            </a:r>
            <a:r>
              <a:rPr sz="1050" spc="-50" dirty="0">
                <a:solidFill>
                  <a:srgbClr val="FFFFFF"/>
                </a:solidFill>
                <a:latin typeface="Courier New"/>
                <a:cs typeface="Courier New"/>
              </a:rPr>
              <a:t>a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45963" y="4206620"/>
            <a:ext cx="886460" cy="4584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-3175" algn="ctr">
              <a:lnSpc>
                <a:spcPct val="84900"/>
              </a:lnSpc>
              <a:spcBef>
                <a:spcPts val="295"/>
              </a:spcBef>
            </a:pP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Programas </a:t>
            </a:r>
            <a:r>
              <a:rPr sz="1050" dirty="0">
                <a:solidFill>
                  <a:srgbClr val="FFFFFF"/>
                </a:solidFill>
                <a:latin typeface="Courier New"/>
                <a:cs typeface="Courier New"/>
              </a:rPr>
              <a:t>de</a:t>
            </a:r>
            <a:r>
              <a:rPr sz="1050" spc="-15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Servicio Social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0334" y="5220461"/>
            <a:ext cx="815340" cy="3282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0185" marR="5080" indent="-198120">
              <a:lnSpc>
                <a:spcPts val="1120"/>
              </a:lnSpc>
              <a:spcBef>
                <a:spcPts val="260"/>
              </a:spcBef>
            </a:pPr>
            <a:r>
              <a:rPr sz="1050" dirty="0">
                <a:solidFill>
                  <a:srgbClr val="FFFFFF"/>
                </a:solidFill>
                <a:latin typeface="Courier New"/>
                <a:cs typeface="Courier New"/>
              </a:rPr>
              <a:t>Apoyo a</a:t>
            </a:r>
            <a:r>
              <a:rPr sz="1050" spc="-3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Courier New"/>
                <a:cs typeface="Courier New"/>
              </a:rPr>
              <a:t>la </a:t>
            </a: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Salud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11948" y="5148834"/>
            <a:ext cx="807085" cy="4578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algn="ctr">
              <a:lnSpc>
                <a:spcPts val="1070"/>
              </a:lnSpc>
              <a:spcBef>
                <a:spcPts val="300"/>
              </a:spcBef>
            </a:pPr>
            <a:r>
              <a:rPr sz="1050" dirty="0">
                <a:solidFill>
                  <a:srgbClr val="FFFFFF"/>
                </a:solidFill>
                <a:latin typeface="Courier New"/>
                <a:cs typeface="Courier New"/>
              </a:rPr>
              <a:t>Cuidado</a:t>
            </a:r>
            <a:r>
              <a:rPr sz="1050" spc="-16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050" spc="-35" dirty="0">
                <a:solidFill>
                  <a:srgbClr val="FFFFFF"/>
                </a:solidFill>
                <a:latin typeface="Courier New"/>
                <a:cs typeface="Courier New"/>
              </a:rPr>
              <a:t>al </a:t>
            </a: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Medio Ambiente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7199" y="6033007"/>
            <a:ext cx="894080" cy="32067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38100">
              <a:lnSpc>
                <a:spcPts val="1060"/>
              </a:lnSpc>
              <a:spcBef>
                <a:spcPts val="305"/>
              </a:spcBef>
            </a:pPr>
            <a:r>
              <a:rPr sz="1050" spc="-10" dirty="0">
                <a:solidFill>
                  <a:srgbClr val="FFFFFF"/>
                </a:solidFill>
                <a:latin typeface="Courier New"/>
                <a:cs typeface="Courier New"/>
              </a:rPr>
              <a:t>Desarrollo Sustentable</a:t>
            </a:r>
            <a:endParaRPr sz="1050" dirty="0">
              <a:latin typeface="Courier New"/>
              <a:cs typeface="Courier New"/>
            </a:endParaRPr>
          </a:p>
        </p:txBody>
      </p:sp>
      <p:pic>
        <p:nvPicPr>
          <p:cNvPr id="16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5F07C1E1-BD6B-2980-5CB9-A15372058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lang="es-MX" sz="1200" b="1" spc="-10" noProof="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lang="es-MX" sz="1200" b="1" spc="-165" noProof="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spc="-10" noProof="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lang="es-MX" sz="1200" b="1" noProof="0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lang="es-MX" sz="1200" b="1" spc="-40" noProof="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noProof="0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lang="es-MX" sz="1200" b="1" spc="-55" noProof="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spc="-20" noProof="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lang="es-MX" sz="1200" noProof="0" dirty="0">
              <a:latin typeface="Courier New"/>
              <a:cs typeface="Courier Ne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75379" y="1739900"/>
            <a:ext cx="4617720" cy="5118100"/>
            <a:chOff x="3675379" y="1739900"/>
            <a:chExt cx="4617720" cy="5118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5379" y="2681730"/>
              <a:ext cx="4617720" cy="41762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57163" y="3227324"/>
              <a:ext cx="457200" cy="287020"/>
            </a:xfrm>
            <a:custGeom>
              <a:avLst/>
              <a:gdLst/>
              <a:ahLst/>
              <a:cxnLst/>
              <a:rect l="l" t="t" r="r" b="b"/>
              <a:pathLst>
                <a:path w="457200" h="287020">
                  <a:moveTo>
                    <a:pt x="228600" y="0"/>
                  </a:moveTo>
                  <a:lnTo>
                    <a:pt x="0" y="143255"/>
                  </a:lnTo>
                  <a:lnTo>
                    <a:pt x="91439" y="143255"/>
                  </a:lnTo>
                  <a:lnTo>
                    <a:pt x="91439" y="286512"/>
                  </a:lnTo>
                  <a:lnTo>
                    <a:pt x="365760" y="286512"/>
                  </a:lnTo>
                  <a:lnTo>
                    <a:pt x="365760" y="143255"/>
                  </a:lnTo>
                  <a:lnTo>
                    <a:pt x="457200" y="14325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AEB3B8"/>
            </a:solidFill>
          </p:spPr>
          <p:txBody>
            <a:bodyPr wrap="square" lIns="0" tIns="0" rIns="0" bIns="0" rtlCol="0"/>
            <a:lstStyle/>
            <a:p>
              <a:endParaRPr lang="es-MX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5312155" y="1749044"/>
              <a:ext cx="1344295" cy="1344295"/>
            </a:xfrm>
            <a:custGeom>
              <a:avLst/>
              <a:gdLst/>
              <a:ahLst/>
              <a:cxnLst/>
              <a:rect l="l" t="t" r="r" b="b"/>
              <a:pathLst>
                <a:path w="1344295" h="1344295">
                  <a:moveTo>
                    <a:pt x="672084" y="0"/>
                  </a:moveTo>
                  <a:lnTo>
                    <a:pt x="624078" y="1650"/>
                  </a:lnTo>
                  <a:lnTo>
                    <a:pt x="576961" y="6730"/>
                  </a:lnTo>
                  <a:lnTo>
                    <a:pt x="530987" y="14858"/>
                  </a:lnTo>
                  <a:lnTo>
                    <a:pt x="486029" y="26034"/>
                  </a:lnTo>
                  <a:lnTo>
                    <a:pt x="442341" y="40258"/>
                  </a:lnTo>
                  <a:lnTo>
                    <a:pt x="400050" y="57276"/>
                  </a:lnTo>
                  <a:lnTo>
                    <a:pt x="359156" y="77088"/>
                  </a:lnTo>
                  <a:lnTo>
                    <a:pt x="319913" y="99440"/>
                  </a:lnTo>
                  <a:lnTo>
                    <a:pt x="282448" y="124332"/>
                  </a:lnTo>
                  <a:lnTo>
                    <a:pt x="246761" y="151637"/>
                  </a:lnTo>
                  <a:lnTo>
                    <a:pt x="212979" y="181228"/>
                  </a:lnTo>
                  <a:lnTo>
                    <a:pt x="181229" y="212978"/>
                  </a:lnTo>
                  <a:lnTo>
                    <a:pt x="151638" y="246760"/>
                  </a:lnTo>
                  <a:lnTo>
                    <a:pt x="124333" y="282447"/>
                  </a:lnTo>
                  <a:lnTo>
                    <a:pt x="99441" y="319913"/>
                  </a:lnTo>
                  <a:lnTo>
                    <a:pt x="77089" y="359155"/>
                  </a:lnTo>
                  <a:lnTo>
                    <a:pt x="57277" y="400050"/>
                  </a:lnTo>
                  <a:lnTo>
                    <a:pt x="40259" y="442340"/>
                  </a:lnTo>
                  <a:lnTo>
                    <a:pt x="26035" y="486028"/>
                  </a:lnTo>
                  <a:lnTo>
                    <a:pt x="14859" y="530986"/>
                  </a:lnTo>
                  <a:lnTo>
                    <a:pt x="6731" y="576960"/>
                  </a:lnTo>
                  <a:lnTo>
                    <a:pt x="1651" y="624077"/>
                  </a:lnTo>
                  <a:lnTo>
                    <a:pt x="0" y="672083"/>
                  </a:lnTo>
                  <a:lnTo>
                    <a:pt x="1651" y="720089"/>
                  </a:lnTo>
                  <a:lnTo>
                    <a:pt x="6731" y="767206"/>
                  </a:lnTo>
                  <a:lnTo>
                    <a:pt x="14859" y="813180"/>
                  </a:lnTo>
                  <a:lnTo>
                    <a:pt x="26035" y="858138"/>
                  </a:lnTo>
                  <a:lnTo>
                    <a:pt x="40259" y="901826"/>
                  </a:lnTo>
                  <a:lnTo>
                    <a:pt x="57277" y="944117"/>
                  </a:lnTo>
                  <a:lnTo>
                    <a:pt x="77089" y="985011"/>
                  </a:lnTo>
                  <a:lnTo>
                    <a:pt x="99441" y="1024254"/>
                  </a:lnTo>
                  <a:lnTo>
                    <a:pt x="124333" y="1061719"/>
                  </a:lnTo>
                  <a:lnTo>
                    <a:pt x="151638" y="1097406"/>
                  </a:lnTo>
                  <a:lnTo>
                    <a:pt x="181229" y="1131189"/>
                  </a:lnTo>
                  <a:lnTo>
                    <a:pt x="212979" y="1162939"/>
                  </a:lnTo>
                  <a:lnTo>
                    <a:pt x="246761" y="1192529"/>
                  </a:lnTo>
                  <a:lnTo>
                    <a:pt x="282448" y="1219834"/>
                  </a:lnTo>
                  <a:lnTo>
                    <a:pt x="319913" y="1244727"/>
                  </a:lnTo>
                  <a:lnTo>
                    <a:pt x="359156" y="1267078"/>
                  </a:lnTo>
                  <a:lnTo>
                    <a:pt x="400050" y="1286890"/>
                  </a:lnTo>
                  <a:lnTo>
                    <a:pt x="442341" y="1303908"/>
                  </a:lnTo>
                  <a:lnTo>
                    <a:pt x="486029" y="1318132"/>
                  </a:lnTo>
                  <a:lnTo>
                    <a:pt x="530987" y="1329308"/>
                  </a:lnTo>
                  <a:lnTo>
                    <a:pt x="576961" y="1337436"/>
                  </a:lnTo>
                  <a:lnTo>
                    <a:pt x="624078" y="1342516"/>
                  </a:lnTo>
                  <a:lnTo>
                    <a:pt x="672084" y="1344167"/>
                  </a:lnTo>
                  <a:lnTo>
                    <a:pt x="720090" y="1342516"/>
                  </a:lnTo>
                  <a:lnTo>
                    <a:pt x="767207" y="1337436"/>
                  </a:lnTo>
                  <a:lnTo>
                    <a:pt x="813181" y="1329308"/>
                  </a:lnTo>
                  <a:lnTo>
                    <a:pt x="858139" y="1318132"/>
                  </a:lnTo>
                  <a:lnTo>
                    <a:pt x="901827" y="1303908"/>
                  </a:lnTo>
                  <a:lnTo>
                    <a:pt x="944118" y="1286890"/>
                  </a:lnTo>
                  <a:lnTo>
                    <a:pt x="985012" y="1267078"/>
                  </a:lnTo>
                  <a:lnTo>
                    <a:pt x="1024255" y="1244727"/>
                  </a:lnTo>
                  <a:lnTo>
                    <a:pt x="1061720" y="1219834"/>
                  </a:lnTo>
                  <a:lnTo>
                    <a:pt x="1097407" y="1192529"/>
                  </a:lnTo>
                  <a:lnTo>
                    <a:pt x="1131189" y="1162939"/>
                  </a:lnTo>
                  <a:lnTo>
                    <a:pt x="1162939" y="1131189"/>
                  </a:lnTo>
                  <a:lnTo>
                    <a:pt x="1192529" y="1097406"/>
                  </a:lnTo>
                  <a:lnTo>
                    <a:pt x="1219835" y="1061719"/>
                  </a:lnTo>
                  <a:lnTo>
                    <a:pt x="1244727" y="1024254"/>
                  </a:lnTo>
                  <a:lnTo>
                    <a:pt x="1267078" y="985011"/>
                  </a:lnTo>
                  <a:lnTo>
                    <a:pt x="1286891" y="944117"/>
                  </a:lnTo>
                  <a:lnTo>
                    <a:pt x="1303909" y="901826"/>
                  </a:lnTo>
                  <a:lnTo>
                    <a:pt x="1318133" y="858138"/>
                  </a:lnTo>
                  <a:lnTo>
                    <a:pt x="1329309" y="813180"/>
                  </a:lnTo>
                  <a:lnTo>
                    <a:pt x="1337437" y="767206"/>
                  </a:lnTo>
                  <a:lnTo>
                    <a:pt x="1342517" y="720089"/>
                  </a:lnTo>
                  <a:lnTo>
                    <a:pt x="1344168" y="672083"/>
                  </a:lnTo>
                  <a:lnTo>
                    <a:pt x="1342517" y="624077"/>
                  </a:lnTo>
                  <a:lnTo>
                    <a:pt x="1337437" y="576960"/>
                  </a:lnTo>
                  <a:lnTo>
                    <a:pt x="1329309" y="530986"/>
                  </a:lnTo>
                  <a:lnTo>
                    <a:pt x="1318133" y="486028"/>
                  </a:lnTo>
                  <a:lnTo>
                    <a:pt x="1303909" y="442340"/>
                  </a:lnTo>
                  <a:lnTo>
                    <a:pt x="1286891" y="400050"/>
                  </a:lnTo>
                  <a:lnTo>
                    <a:pt x="1267078" y="359155"/>
                  </a:lnTo>
                  <a:lnTo>
                    <a:pt x="1244727" y="319913"/>
                  </a:lnTo>
                  <a:lnTo>
                    <a:pt x="1219835" y="282447"/>
                  </a:lnTo>
                  <a:lnTo>
                    <a:pt x="1192529" y="246760"/>
                  </a:lnTo>
                  <a:lnTo>
                    <a:pt x="1162939" y="212978"/>
                  </a:lnTo>
                  <a:lnTo>
                    <a:pt x="1131189" y="181228"/>
                  </a:lnTo>
                  <a:lnTo>
                    <a:pt x="1097407" y="151637"/>
                  </a:lnTo>
                  <a:lnTo>
                    <a:pt x="1061720" y="124332"/>
                  </a:lnTo>
                  <a:lnTo>
                    <a:pt x="1024255" y="99440"/>
                  </a:lnTo>
                  <a:lnTo>
                    <a:pt x="985012" y="77088"/>
                  </a:lnTo>
                  <a:lnTo>
                    <a:pt x="944118" y="57276"/>
                  </a:lnTo>
                  <a:lnTo>
                    <a:pt x="901827" y="40258"/>
                  </a:lnTo>
                  <a:lnTo>
                    <a:pt x="858139" y="26034"/>
                  </a:lnTo>
                  <a:lnTo>
                    <a:pt x="813181" y="14858"/>
                  </a:lnTo>
                  <a:lnTo>
                    <a:pt x="767207" y="6730"/>
                  </a:lnTo>
                  <a:lnTo>
                    <a:pt x="720090" y="1650"/>
                  </a:lnTo>
                  <a:lnTo>
                    <a:pt x="672084" y="0"/>
                  </a:lnTo>
                  <a:close/>
                </a:path>
              </a:pathLst>
            </a:custGeom>
            <a:solidFill>
              <a:srgbClr val="44526A"/>
            </a:solidFill>
          </p:spPr>
          <p:txBody>
            <a:bodyPr wrap="square" lIns="0" tIns="0" rIns="0" bIns="0" rtlCol="0"/>
            <a:lstStyle/>
            <a:p>
              <a:endParaRPr lang="es-MX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5312155" y="1749044"/>
              <a:ext cx="1344295" cy="1344295"/>
            </a:xfrm>
            <a:custGeom>
              <a:avLst/>
              <a:gdLst/>
              <a:ahLst/>
              <a:cxnLst/>
              <a:rect l="l" t="t" r="r" b="b"/>
              <a:pathLst>
                <a:path w="1344295" h="1344295">
                  <a:moveTo>
                    <a:pt x="0" y="672083"/>
                  </a:moveTo>
                  <a:lnTo>
                    <a:pt x="1651" y="624077"/>
                  </a:lnTo>
                  <a:lnTo>
                    <a:pt x="6731" y="576960"/>
                  </a:lnTo>
                  <a:lnTo>
                    <a:pt x="14859" y="530986"/>
                  </a:lnTo>
                  <a:lnTo>
                    <a:pt x="26035" y="486028"/>
                  </a:lnTo>
                  <a:lnTo>
                    <a:pt x="40259" y="442340"/>
                  </a:lnTo>
                  <a:lnTo>
                    <a:pt x="57277" y="400050"/>
                  </a:lnTo>
                  <a:lnTo>
                    <a:pt x="77089" y="359155"/>
                  </a:lnTo>
                  <a:lnTo>
                    <a:pt x="99441" y="319913"/>
                  </a:lnTo>
                  <a:lnTo>
                    <a:pt x="124333" y="282447"/>
                  </a:lnTo>
                  <a:lnTo>
                    <a:pt x="151638" y="246760"/>
                  </a:lnTo>
                  <a:lnTo>
                    <a:pt x="181229" y="212978"/>
                  </a:lnTo>
                  <a:lnTo>
                    <a:pt x="212979" y="181228"/>
                  </a:lnTo>
                  <a:lnTo>
                    <a:pt x="246761" y="151637"/>
                  </a:lnTo>
                  <a:lnTo>
                    <a:pt x="282448" y="124332"/>
                  </a:lnTo>
                  <a:lnTo>
                    <a:pt x="319913" y="99440"/>
                  </a:lnTo>
                  <a:lnTo>
                    <a:pt x="359156" y="77088"/>
                  </a:lnTo>
                  <a:lnTo>
                    <a:pt x="400050" y="57276"/>
                  </a:lnTo>
                  <a:lnTo>
                    <a:pt x="442341" y="40258"/>
                  </a:lnTo>
                  <a:lnTo>
                    <a:pt x="486029" y="26034"/>
                  </a:lnTo>
                  <a:lnTo>
                    <a:pt x="530987" y="14858"/>
                  </a:lnTo>
                  <a:lnTo>
                    <a:pt x="576961" y="6730"/>
                  </a:lnTo>
                  <a:lnTo>
                    <a:pt x="624078" y="1650"/>
                  </a:lnTo>
                  <a:lnTo>
                    <a:pt x="672084" y="0"/>
                  </a:lnTo>
                  <a:lnTo>
                    <a:pt x="720090" y="1650"/>
                  </a:lnTo>
                  <a:lnTo>
                    <a:pt x="767207" y="6730"/>
                  </a:lnTo>
                  <a:lnTo>
                    <a:pt x="813181" y="14858"/>
                  </a:lnTo>
                  <a:lnTo>
                    <a:pt x="858139" y="26034"/>
                  </a:lnTo>
                  <a:lnTo>
                    <a:pt x="901827" y="40258"/>
                  </a:lnTo>
                  <a:lnTo>
                    <a:pt x="944118" y="57276"/>
                  </a:lnTo>
                  <a:lnTo>
                    <a:pt x="985012" y="77088"/>
                  </a:lnTo>
                  <a:lnTo>
                    <a:pt x="1024255" y="99440"/>
                  </a:lnTo>
                  <a:lnTo>
                    <a:pt x="1061720" y="124332"/>
                  </a:lnTo>
                  <a:lnTo>
                    <a:pt x="1097407" y="151637"/>
                  </a:lnTo>
                  <a:lnTo>
                    <a:pt x="1131189" y="181228"/>
                  </a:lnTo>
                  <a:lnTo>
                    <a:pt x="1162939" y="212978"/>
                  </a:lnTo>
                  <a:lnTo>
                    <a:pt x="1192529" y="246760"/>
                  </a:lnTo>
                  <a:lnTo>
                    <a:pt x="1219835" y="282447"/>
                  </a:lnTo>
                  <a:lnTo>
                    <a:pt x="1244727" y="319913"/>
                  </a:lnTo>
                  <a:lnTo>
                    <a:pt x="1267078" y="359155"/>
                  </a:lnTo>
                  <a:lnTo>
                    <a:pt x="1286891" y="400050"/>
                  </a:lnTo>
                  <a:lnTo>
                    <a:pt x="1303909" y="442340"/>
                  </a:lnTo>
                  <a:lnTo>
                    <a:pt x="1318133" y="486028"/>
                  </a:lnTo>
                  <a:lnTo>
                    <a:pt x="1329309" y="530986"/>
                  </a:lnTo>
                  <a:lnTo>
                    <a:pt x="1337437" y="576960"/>
                  </a:lnTo>
                  <a:lnTo>
                    <a:pt x="1342517" y="624077"/>
                  </a:lnTo>
                  <a:lnTo>
                    <a:pt x="1344168" y="672083"/>
                  </a:lnTo>
                  <a:lnTo>
                    <a:pt x="1342517" y="720089"/>
                  </a:lnTo>
                  <a:lnTo>
                    <a:pt x="1337437" y="767206"/>
                  </a:lnTo>
                  <a:lnTo>
                    <a:pt x="1329309" y="813180"/>
                  </a:lnTo>
                  <a:lnTo>
                    <a:pt x="1318133" y="858138"/>
                  </a:lnTo>
                  <a:lnTo>
                    <a:pt x="1303909" y="901826"/>
                  </a:lnTo>
                  <a:lnTo>
                    <a:pt x="1286891" y="944117"/>
                  </a:lnTo>
                  <a:lnTo>
                    <a:pt x="1267078" y="985011"/>
                  </a:lnTo>
                  <a:lnTo>
                    <a:pt x="1244727" y="1024254"/>
                  </a:lnTo>
                  <a:lnTo>
                    <a:pt x="1219835" y="1061719"/>
                  </a:lnTo>
                  <a:lnTo>
                    <a:pt x="1192529" y="1097406"/>
                  </a:lnTo>
                  <a:lnTo>
                    <a:pt x="1162939" y="1131189"/>
                  </a:lnTo>
                  <a:lnTo>
                    <a:pt x="1131189" y="1162939"/>
                  </a:lnTo>
                  <a:lnTo>
                    <a:pt x="1097407" y="1192529"/>
                  </a:lnTo>
                  <a:lnTo>
                    <a:pt x="1061720" y="1219834"/>
                  </a:lnTo>
                  <a:lnTo>
                    <a:pt x="1024255" y="1244727"/>
                  </a:lnTo>
                  <a:lnTo>
                    <a:pt x="985012" y="1267078"/>
                  </a:lnTo>
                  <a:lnTo>
                    <a:pt x="944118" y="1286890"/>
                  </a:lnTo>
                  <a:lnTo>
                    <a:pt x="901827" y="1303908"/>
                  </a:lnTo>
                  <a:lnTo>
                    <a:pt x="858139" y="1318132"/>
                  </a:lnTo>
                  <a:lnTo>
                    <a:pt x="813181" y="1329308"/>
                  </a:lnTo>
                  <a:lnTo>
                    <a:pt x="767207" y="1337436"/>
                  </a:lnTo>
                  <a:lnTo>
                    <a:pt x="720090" y="1342516"/>
                  </a:lnTo>
                  <a:lnTo>
                    <a:pt x="672084" y="1344167"/>
                  </a:lnTo>
                  <a:lnTo>
                    <a:pt x="624078" y="1342516"/>
                  </a:lnTo>
                  <a:lnTo>
                    <a:pt x="576961" y="1337436"/>
                  </a:lnTo>
                  <a:lnTo>
                    <a:pt x="530987" y="1329308"/>
                  </a:lnTo>
                  <a:lnTo>
                    <a:pt x="486029" y="1318132"/>
                  </a:lnTo>
                  <a:lnTo>
                    <a:pt x="442341" y="1303908"/>
                  </a:lnTo>
                  <a:lnTo>
                    <a:pt x="400050" y="1286890"/>
                  </a:lnTo>
                  <a:lnTo>
                    <a:pt x="359156" y="1267078"/>
                  </a:lnTo>
                  <a:lnTo>
                    <a:pt x="319913" y="1244727"/>
                  </a:lnTo>
                  <a:lnTo>
                    <a:pt x="282448" y="1219834"/>
                  </a:lnTo>
                  <a:lnTo>
                    <a:pt x="246761" y="1192529"/>
                  </a:lnTo>
                  <a:lnTo>
                    <a:pt x="212979" y="1162939"/>
                  </a:lnTo>
                  <a:lnTo>
                    <a:pt x="181229" y="1131189"/>
                  </a:lnTo>
                  <a:lnTo>
                    <a:pt x="151638" y="1097406"/>
                  </a:lnTo>
                  <a:lnTo>
                    <a:pt x="124333" y="1061719"/>
                  </a:lnTo>
                  <a:lnTo>
                    <a:pt x="99441" y="1024254"/>
                  </a:lnTo>
                  <a:lnTo>
                    <a:pt x="77089" y="985011"/>
                  </a:lnTo>
                  <a:lnTo>
                    <a:pt x="57277" y="944117"/>
                  </a:lnTo>
                  <a:lnTo>
                    <a:pt x="40259" y="901826"/>
                  </a:lnTo>
                  <a:lnTo>
                    <a:pt x="26035" y="858138"/>
                  </a:lnTo>
                  <a:lnTo>
                    <a:pt x="14859" y="813180"/>
                  </a:lnTo>
                  <a:lnTo>
                    <a:pt x="6731" y="767206"/>
                  </a:lnTo>
                  <a:lnTo>
                    <a:pt x="1651" y="720089"/>
                  </a:lnTo>
                  <a:lnTo>
                    <a:pt x="0" y="672083"/>
                  </a:lnTo>
                  <a:close/>
                </a:path>
              </a:pathLst>
            </a:custGeom>
            <a:ln w="18288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 lang="es-MX" noProof="0"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57516" y="1165988"/>
            <a:ext cx="1067696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5365" marR="5080" indent="-1003300">
              <a:lnSpc>
                <a:spcPct val="100000"/>
              </a:lnSpc>
              <a:spcBef>
                <a:spcPts val="100"/>
              </a:spcBef>
            </a:pPr>
            <a:r>
              <a:rPr lang="es-MX" noProof="0" dirty="0"/>
              <a:t>Programas</a:t>
            </a:r>
            <a:r>
              <a:rPr lang="es-MX" spc="-130" noProof="0" dirty="0"/>
              <a:t> </a:t>
            </a:r>
            <a:r>
              <a:rPr lang="es-MX" noProof="0" dirty="0"/>
              <a:t>de</a:t>
            </a:r>
            <a:r>
              <a:rPr lang="es-MX" spc="-100" noProof="0" dirty="0"/>
              <a:t> </a:t>
            </a:r>
            <a:r>
              <a:rPr lang="es-MX" noProof="0" dirty="0"/>
              <a:t>Servicio</a:t>
            </a:r>
            <a:r>
              <a:rPr lang="es-MX" spc="-114" noProof="0" dirty="0"/>
              <a:t> </a:t>
            </a:r>
            <a:r>
              <a:rPr lang="es-MX" spc="-10" noProof="0" dirty="0"/>
              <a:t>Social Profesionalizante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10329" y="2907919"/>
            <a:ext cx="894080" cy="8667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-1270" algn="ctr">
              <a:lnSpc>
                <a:spcPct val="85000"/>
              </a:lnSpc>
              <a:spcBef>
                <a:spcPts val="295"/>
              </a:spcBef>
            </a:pP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Programas productivos </a:t>
            </a:r>
            <a:r>
              <a:rPr lang="es-MX" sz="1050" spc="-25" noProof="0" dirty="0">
                <a:solidFill>
                  <a:srgbClr val="FFFFFF"/>
                </a:solidFill>
                <a:latin typeface="Courier New"/>
                <a:cs typeface="Courier New"/>
              </a:rPr>
              <a:t>que </a:t>
            </a:r>
            <a:r>
              <a:rPr lang="es-MX" sz="1050" noProof="0" dirty="0">
                <a:solidFill>
                  <a:srgbClr val="FFFFFF"/>
                </a:solidFill>
                <a:latin typeface="Courier New"/>
                <a:cs typeface="Courier New"/>
              </a:rPr>
              <a:t>permitan</a:t>
            </a:r>
            <a:r>
              <a:rPr lang="es-MX" sz="1050" spc="-155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50" spc="-25" noProof="0" dirty="0">
                <a:solidFill>
                  <a:srgbClr val="FFFFFF"/>
                </a:solidFill>
                <a:latin typeface="Courier New"/>
                <a:cs typeface="Courier New"/>
              </a:rPr>
              <a:t>el </a:t>
            </a: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desarrollo profesional</a:t>
            </a:r>
            <a:endParaRPr lang="es-MX" sz="1050" noProof="0" dirty="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69277" y="3045333"/>
            <a:ext cx="894080" cy="59372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1905" algn="ctr">
              <a:lnSpc>
                <a:spcPts val="1070"/>
              </a:lnSpc>
              <a:spcBef>
                <a:spcPts val="300"/>
              </a:spcBef>
            </a:pP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Proyectos </a:t>
            </a:r>
            <a:r>
              <a:rPr lang="es-MX" sz="1050" spc="-25" noProof="0" dirty="0">
                <a:solidFill>
                  <a:srgbClr val="FFFFFF"/>
                </a:solidFill>
                <a:latin typeface="Courier New"/>
                <a:cs typeface="Courier New"/>
              </a:rPr>
              <a:t>de </a:t>
            </a: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Innovación Tecnológica</a:t>
            </a:r>
            <a:endParaRPr lang="es-MX" sz="1050" noProof="0" dirty="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45963" y="4223384"/>
            <a:ext cx="886460" cy="4597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-3175" algn="ctr">
              <a:lnSpc>
                <a:spcPct val="85400"/>
              </a:lnSpc>
              <a:spcBef>
                <a:spcPts val="290"/>
              </a:spcBef>
            </a:pP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Programas </a:t>
            </a:r>
            <a:r>
              <a:rPr lang="es-MX" sz="1050" noProof="0" dirty="0">
                <a:solidFill>
                  <a:srgbClr val="FFFFFF"/>
                </a:solidFill>
                <a:latin typeface="Courier New"/>
                <a:cs typeface="Courier New"/>
              </a:rPr>
              <a:t>de</a:t>
            </a:r>
            <a:r>
              <a:rPr lang="es-MX" sz="1050" spc="-15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Servicio Social</a:t>
            </a:r>
            <a:endParaRPr lang="es-MX" sz="1050" noProof="0" dirty="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93565" y="5046726"/>
            <a:ext cx="923290" cy="6953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3175" algn="ctr">
              <a:lnSpc>
                <a:spcPts val="1019"/>
              </a:lnSpc>
              <a:spcBef>
                <a:spcPts val="280"/>
              </a:spcBef>
            </a:pPr>
            <a:r>
              <a:rPr lang="es-MX" sz="100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Programas </a:t>
            </a:r>
            <a:r>
              <a:rPr lang="es-MX" sz="1000" spc="-20" noProof="0" dirty="0" err="1">
                <a:solidFill>
                  <a:srgbClr val="FFFFFF"/>
                </a:solidFill>
                <a:latin typeface="Courier New"/>
                <a:cs typeface="Courier New"/>
              </a:rPr>
              <a:t>empresariale</a:t>
            </a:r>
            <a:r>
              <a:rPr lang="es-MX" sz="1000" spc="-2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00" noProof="0" dirty="0">
                <a:solidFill>
                  <a:srgbClr val="FFFFFF"/>
                </a:solidFill>
                <a:latin typeface="Courier New"/>
                <a:cs typeface="Courier New"/>
              </a:rPr>
              <a:t>s</a:t>
            </a:r>
            <a:r>
              <a:rPr lang="es-MX" sz="100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00" spc="-25" noProof="0" dirty="0">
                <a:solidFill>
                  <a:srgbClr val="FFFFFF"/>
                </a:solidFill>
                <a:latin typeface="Courier New"/>
                <a:cs typeface="Courier New"/>
              </a:rPr>
              <a:t>de </a:t>
            </a:r>
            <a:r>
              <a:rPr lang="es-MX" sz="1000" spc="-20" noProof="0" dirty="0" err="1">
                <a:solidFill>
                  <a:srgbClr val="FFFFFF"/>
                </a:solidFill>
                <a:latin typeface="Courier New"/>
                <a:cs typeface="Courier New"/>
              </a:rPr>
              <a:t>responsabili</a:t>
            </a:r>
            <a:r>
              <a:rPr lang="es-MX" sz="1000" spc="-2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00" noProof="0" dirty="0">
                <a:solidFill>
                  <a:srgbClr val="FFFFFF"/>
                </a:solidFill>
                <a:latin typeface="Courier New"/>
                <a:cs typeface="Courier New"/>
              </a:rPr>
              <a:t>dad</a:t>
            </a:r>
            <a:r>
              <a:rPr lang="es-MX" sz="1000" spc="-2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0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social</a:t>
            </a:r>
            <a:endParaRPr lang="es-MX" sz="1000" noProof="0" dirty="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0801" y="5097017"/>
            <a:ext cx="894080" cy="5949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-1905" algn="ctr">
              <a:lnSpc>
                <a:spcPct val="85100"/>
              </a:lnSpc>
              <a:spcBef>
                <a:spcPts val="290"/>
              </a:spcBef>
            </a:pP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Proyectos </a:t>
            </a:r>
            <a:r>
              <a:rPr lang="es-MX" sz="1050" spc="-25" noProof="0" dirty="0">
                <a:solidFill>
                  <a:srgbClr val="FFFFFF"/>
                </a:solidFill>
                <a:latin typeface="Courier New"/>
                <a:cs typeface="Courier New"/>
              </a:rPr>
              <a:t>de </a:t>
            </a:r>
            <a:r>
              <a:rPr lang="es-MX" sz="1050" spc="-10" noProof="0" dirty="0" err="1">
                <a:solidFill>
                  <a:srgbClr val="FFFFFF"/>
                </a:solidFill>
                <a:latin typeface="Courier New"/>
                <a:cs typeface="Courier New"/>
              </a:rPr>
              <a:t>emprendedur</a:t>
            </a: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50" spc="-20" noProof="0" dirty="0">
                <a:solidFill>
                  <a:srgbClr val="FFFFFF"/>
                </a:solidFill>
                <a:latin typeface="Courier New"/>
                <a:cs typeface="Courier New"/>
              </a:rPr>
              <a:t>ismo</a:t>
            </a:r>
            <a:endParaRPr lang="es-MX" sz="1050" noProof="0" dirty="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9866" y="6193028"/>
            <a:ext cx="894080" cy="59372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1270" algn="ctr">
              <a:lnSpc>
                <a:spcPts val="1070"/>
              </a:lnSpc>
              <a:spcBef>
                <a:spcPts val="300"/>
              </a:spcBef>
            </a:pP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Programas Especiales </a:t>
            </a:r>
            <a:r>
              <a:rPr lang="es-MX" sz="1050" spc="-10" noProof="0" dirty="0" err="1">
                <a:solidFill>
                  <a:srgbClr val="FFFFFF"/>
                </a:solidFill>
                <a:latin typeface="Courier New"/>
                <a:cs typeface="Courier New"/>
              </a:rPr>
              <a:t>Gubernament</a:t>
            </a:r>
            <a:r>
              <a:rPr lang="es-MX" sz="1050" spc="-10" noProof="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lang="es-MX" sz="1050" spc="-20" noProof="0" dirty="0">
                <a:solidFill>
                  <a:srgbClr val="FFFFFF"/>
                </a:solidFill>
                <a:latin typeface="Courier New"/>
                <a:cs typeface="Courier New"/>
              </a:rPr>
              <a:t>ales</a:t>
            </a:r>
            <a:endParaRPr lang="es-MX" sz="1050" noProof="0" dirty="0">
              <a:latin typeface="Courier New"/>
              <a:cs typeface="Courier New"/>
            </a:endParaRPr>
          </a:p>
        </p:txBody>
      </p:sp>
      <p:pic>
        <p:nvPicPr>
          <p:cNvPr id="1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0745FBCB-7D8E-48B2-C99F-8A514BCBC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410FB36-6B69-C76D-308A-CF64C9E7E2EC}"/>
              </a:ext>
            </a:extLst>
          </p:cNvPr>
          <p:cNvSpPr txBox="1"/>
          <p:nvPr/>
        </p:nvSpPr>
        <p:spPr>
          <a:xfrm>
            <a:off x="5436869" y="2098025"/>
            <a:ext cx="1318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spc="-10" noProof="0" dirty="0">
                <a:solidFill>
                  <a:srgbClr val="FFFFFF"/>
                </a:solidFill>
              </a:rPr>
              <a:t>Proyectos Integradore</a:t>
            </a:r>
            <a:r>
              <a:rPr lang="es-MX" sz="1200" noProof="0" dirty="0">
                <a:solidFill>
                  <a:srgbClr val="FFFFFF"/>
                </a:solidFill>
              </a:rPr>
              <a:t>s</a:t>
            </a:r>
            <a:r>
              <a:rPr lang="es-MX" sz="1200" spc="10" noProof="0" dirty="0">
                <a:solidFill>
                  <a:srgbClr val="FFFFFF"/>
                </a:solidFill>
              </a:rPr>
              <a:t> </a:t>
            </a:r>
            <a:r>
              <a:rPr lang="es-MX" sz="1200" spc="-50" noProof="0" dirty="0">
                <a:solidFill>
                  <a:srgbClr val="FFFFFF"/>
                </a:solidFill>
              </a:rPr>
              <a:t>e </a:t>
            </a:r>
            <a:r>
              <a:rPr lang="es-MX" sz="1200" spc="-10" noProof="0" dirty="0">
                <a:solidFill>
                  <a:srgbClr val="FFFFFF"/>
                </a:solidFill>
              </a:rPr>
              <a:t>Investigaci</a:t>
            </a:r>
            <a:r>
              <a:rPr lang="es-MX" sz="1200" spc="-25" noProof="0" dirty="0">
                <a:solidFill>
                  <a:srgbClr val="FFFFFF"/>
                </a:solidFill>
              </a:rPr>
              <a:t>ón</a:t>
            </a:r>
            <a:endParaRPr lang="es-MX" sz="1200" noProof="0"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9696" y="941677"/>
            <a:ext cx="10515600" cy="1325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315" marR="5080" indent="-728980">
              <a:lnSpc>
                <a:spcPct val="100000"/>
              </a:lnSpc>
              <a:spcBef>
                <a:spcPts val="100"/>
              </a:spcBef>
            </a:pPr>
            <a:r>
              <a:rPr dirty="0"/>
              <a:t>Políticas</a:t>
            </a:r>
            <a:r>
              <a:rPr spc="-90" dirty="0"/>
              <a:t> </a:t>
            </a:r>
            <a:r>
              <a:rPr dirty="0"/>
              <a:t>de</a:t>
            </a:r>
            <a:r>
              <a:rPr spc="-45" dirty="0"/>
              <a:t> </a:t>
            </a:r>
            <a:r>
              <a:rPr spc="-10" dirty="0"/>
              <a:t>Operación </a:t>
            </a:r>
            <a:r>
              <a:rPr dirty="0"/>
              <a:t>Del</a:t>
            </a:r>
            <a:r>
              <a:rPr spc="-25" dirty="0"/>
              <a:t> </a:t>
            </a:r>
            <a:r>
              <a:rPr spc="-10" dirty="0"/>
              <a:t>Estudiante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9696" y="2280030"/>
            <a:ext cx="10371455" cy="414274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80"/>
              </a:spcBef>
              <a:buClr>
                <a:srgbClr val="FF6600"/>
              </a:buClr>
              <a:buAutoNum type="arabicPeriod"/>
              <a:tabLst>
                <a:tab pos="354965" algn="l"/>
              </a:tabLst>
            </a:pPr>
            <a:r>
              <a:rPr sz="1800" dirty="0">
                <a:latin typeface="Arial MT"/>
                <a:cs typeface="Arial MT"/>
              </a:rPr>
              <a:t>Es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responsable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solicitar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registro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proyecto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Social.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</a:t>
            </a:r>
            <a:r>
              <a:rPr sz="1800" b="1" dirty="0">
                <a:latin typeface="Arial"/>
                <a:cs typeface="Arial"/>
              </a:rPr>
              <a:t>Formato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Programa</a:t>
            </a:r>
            <a:r>
              <a:rPr sz="1800" spc="-10" dirty="0">
                <a:latin typeface="Arial MT"/>
                <a:cs typeface="Arial MT"/>
              </a:rPr>
              <a:t>)</a:t>
            </a:r>
            <a:endParaRPr sz="1800">
              <a:latin typeface="Arial MT"/>
              <a:cs typeface="Arial MT"/>
            </a:endParaRPr>
          </a:p>
          <a:p>
            <a:pPr marL="354965" marR="63500" indent="-342900">
              <a:lnSpc>
                <a:spcPts val="3240"/>
              </a:lnSpc>
              <a:spcBef>
                <a:spcPts val="285"/>
              </a:spcBef>
              <a:buClr>
                <a:srgbClr val="FF6600"/>
              </a:buClr>
              <a:buAutoNum type="arabicPeriod"/>
              <a:tabLst>
                <a:tab pos="356870" algn="l"/>
              </a:tabLst>
            </a:pPr>
            <a:r>
              <a:rPr sz="1800" dirty="0">
                <a:latin typeface="Arial MT"/>
                <a:cs typeface="Arial MT"/>
              </a:rPr>
              <a:t>Entrega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solicitud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debidamente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requisitada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Departamento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(</a:t>
            </a:r>
            <a:r>
              <a:rPr sz="1800" b="1" spc="-10" dirty="0">
                <a:latin typeface="Arial"/>
                <a:cs typeface="Arial"/>
              </a:rPr>
              <a:t>TecNM-VI-</a:t>
            </a:r>
            <a:r>
              <a:rPr sz="1800" b="1" spc="-25" dirty="0">
                <a:latin typeface="Arial"/>
                <a:cs typeface="Arial"/>
              </a:rPr>
              <a:t>PO- 	</a:t>
            </a:r>
            <a:r>
              <a:rPr sz="1800" b="1" spc="-10" dirty="0">
                <a:latin typeface="Arial"/>
                <a:cs typeface="Arial"/>
              </a:rPr>
              <a:t>002-</a:t>
            </a:r>
            <a:r>
              <a:rPr sz="1800" b="1" spc="-20" dirty="0">
                <a:latin typeface="Arial"/>
                <a:cs typeface="Arial"/>
              </a:rPr>
              <a:t>01</a:t>
            </a:r>
            <a:r>
              <a:rPr sz="1800" spc="-2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  <a:p>
            <a:pPr marL="354965" marR="9525" indent="-342900">
              <a:lnSpc>
                <a:spcPts val="3240"/>
              </a:lnSpc>
              <a:spcBef>
                <a:spcPts val="15"/>
              </a:spcBef>
              <a:buClr>
                <a:srgbClr val="FF6600"/>
              </a:buClr>
              <a:buAutoNum type="arabicPeriod"/>
              <a:tabLst>
                <a:tab pos="356870" algn="l"/>
              </a:tabLst>
            </a:pPr>
            <a:r>
              <a:rPr sz="1800" dirty="0">
                <a:latin typeface="Arial MT"/>
                <a:cs typeface="Arial MT"/>
              </a:rPr>
              <a:t>Entrega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carta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presentación al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organismo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dependencia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donde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 realizará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10" dirty="0">
                <a:latin typeface="Arial MT"/>
                <a:cs typeface="Arial MT"/>
              </a:rPr>
              <a:t> Social 	</a:t>
            </a:r>
            <a:r>
              <a:rPr sz="1800" dirty="0">
                <a:latin typeface="Arial MT"/>
                <a:cs typeface="Arial MT"/>
              </a:rPr>
              <a:t>emitida por el Departamento</a:t>
            </a:r>
            <a:r>
              <a:rPr sz="1800" spc="-10" dirty="0">
                <a:latin typeface="Arial MT"/>
                <a:cs typeface="Arial MT"/>
              </a:rPr>
              <a:t> (</a:t>
            </a:r>
            <a:r>
              <a:rPr sz="1800" b="1" spc="-10" dirty="0">
                <a:latin typeface="Arial"/>
                <a:cs typeface="Arial"/>
              </a:rPr>
              <a:t>TecNM-VI-PO-002-</a:t>
            </a:r>
            <a:r>
              <a:rPr sz="1800" b="1" spc="-20" dirty="0">
                <a:latin typeface="Arial"/>
                <a:cs typeface="Arial"/>
              </a:rPr>
              <a:t>03</a:t>
            </a:r>
            <a:r>
              <a:rPr sz="1800" spc="-2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750"/>
              </a:spcBef>
              <a:buClr>
                <a:srgbClr val="FF6600"/>
              </a:buClr>
              <a:buAutoNum type="arabicPeriod"/>
              <a:tabLst>
                <a:tab pos="354965" algn="l"/>
                <a:tab pos="1320165" algn="l"/>
                <a:tab pos="1658620" algn="l"/>
                <a:tab pos="2329180" algn="l"/>
                <a:tab pos="2743835" algn="l"/>
                <a:tab pos="4008754" algn="l"/>
                <a:tab pos="4932680" algn="l"/>
                <a:tab pos="5208270" algn="l"/>
                <a:tab pos="6092190" algn="l"/>
                <a:tab pos="6579870" algn="l"/>
                <a:tab pos="6924675" algn="l"/>
                <a:tab pos="8149590" algn="l"/>
                <a:tab pos="8491855" algn="l"/>
                <a:tab pos="10097770" algn="l"/>
              </a:tabLst>
            </a:pPr>
            <a:r>
              <a:rPr sz="1800" spc="-10" dirty="0">
                <a:latin typeface="Arial MT"/>
                <a:cs typeface="Arial MT"/>
              </a:rPr>
              <a:t>Entrega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la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0" dirty="0">
                <a:latin typeface="Arial MT"/>
                <a:cs typeface="Arial MT"/>
              </a:rPr>
              <a:t>carta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aceptación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firmada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50" dirty="0">
                <a:latin typeface="Arial MT"/>
                <a:cs typeface="Arial MT"/>
              </a:rPr>
              <a:t>y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sellada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por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el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organismo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al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Departamento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  <a:p>
            <a:pPr marL="356870">
              <a:lnSpc>
                <a:spcPct val="100000"/>
              </a:lnSpc>
              <a:spcBef>
                <a:spcPts val="1115"/>
              </a:spcBef>
            </a:pPr>
            <a:r>
              <a:rPr sz="1800" dirty="0">
                <a:latin typeface="Arial MT"/>
                <a:cs typeface="Arial MT"/>
              </a:rPr>
              <a:t>Residencias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Profesionales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Social.</a:t>
            </a:r>
            <a:endParaRPr sz="1800">
              <a:latin typeface="Arial MT"/>
              <a:cs typeface="Arial MT"/>
            </a:endParaRPr>
          </a:p>
          <a:p>
            <a:pPr marL="354965" marR="5080" indent="-342900">
              <a:lnSpc>
                <a:spcPts val="3240"/>
              </a:lnSpc>
              <a:spcBef>
                <a:spcPts val="285"/>
              </a:spcBef>
              <a:buClr>
                <a:srgbClr val="FF6600"/>
              </a:buClr>
              <a:buAutoNum type="arabicPeriod" startAt="5"/>
              <a:tabLst>
                <a:tab pos="356870" algn="l"/>
                <a:tab pos="1310640" algn="l"/>
                <a:tab pos="1645285" algn="l"/>
                <a:tab pos="3248025" algn="l"/>
                <a:tab pos="3646804" algn="l"/>
                <a:tab pos="4233545" algn="l"/>
                <a:tab pos="4644390" algn="l"/>
                <a:tab pos="5499100" algn="l"/>
                <a:tab pos="5959475" algn="l"/>
                <a:tab pos="6928484" algn="l"/>
                <a:tab pos="7706359" algn="l"/>
                <a:tab pos="8117840" algn="l"/>
                <a:tab pos="8570595" algn="l"/>
                <a:tab pos="9603740" algn="l"/>
                <a:tab pos="10166985" algn="l"/>
              </a:tabLst>
            </a:pPr>
            <a:r>
              <a:rPr sz="1800" spc="-10" dirty="0">
                <a:latin typeface="Arial MT"/>
                <a:cs typeface="Arial MT"/>
              </a:rPr>
              <a:t>Entrega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al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Departamento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su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0" dirty="0">
                <a:latin typeface="Arial MT"/>
                <a:cs typeface="Arial MT"/>
              </a:rPr>
              <a:t>plan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trabajo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del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Servicio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10" dirty="0">
                <a:latin typeface="Arial MT"/>
                <a:cs typeface="Arial MT"/>
              </a:rPr>
              <a:t>Social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en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spc="-25" dirty="0">
                <a:latin typeface="Arial MT"/>
                <a:cs typeface="Arial MT"/>
              </a:rPr>
              <a:t>los</a:t>
            </a:r>
            <a:r>
              <a:rPr sz="1800" dirty="0">
                <a:latin typeface="Arial MT"/>
                <a:cs typeface="Arial MT"/>
              </a:rPr>
              <a:t>	</a:t>
            </a:r>
            <a:r>
              <a:rPr sz="1800" b="1" spc="-10" dirty="0">
                <a:latin typeface="Arial"/>
                <a:cs typeface="Arial"/>
              </a:rPr>
              <a:t>tiempos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que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5" dirty="0">
                <a:latin typeface="Arial"/>
                <a:cs typeface="Arial"/>
              </a:rPr>
              <a:t>el 	</a:t>
            </a:r>
            <a:r>
              <a:rPr sz="1800" b="1" dirty="0">
                <a:latin typeface="Arial"/>
                <a:cs typeface="Arial"/>
              </a:rPr>
              <a:t>departamento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determine.</a:t>
            </a:r>
            <a:r>
              <a:rPr sz="1800" b="1" spc="175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plan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trabajo</a:t>
            </a:r>
            <a:r>
              <a:rPr sz="1800" spc="1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debe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avalado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firma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del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responsable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del</a:t>
            </a:r>
            <a:endParaRPr sz="1800">
              <a:latin typeface="Arial MT"/>
              <a:cs typeface="Arial MT"/>
            </a:endParaRPr>
          </a:p>
          <a:p>
            <a:pPr marL="356870">
              <a:lnSpc>
                <a:spcPct val="100000"/>
              </a:lnSpc>
              <a:spcBef>
                <a:spcPts val="810"/>
              </a:spcBef>
            </a:pPr>
            <a:r>
              <a:rPr sz="1800" dirty="0">
                <a:latin typeface="Arial MT"/>
                <a:cs typeface="Arial MT"/>
              </a:rPr>
              <a:t>programa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titular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dependencia,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sello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misma.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6DEBEB71-7864-6E85-9AE2-5FCD8A416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1855" y="850684"/>
            <a:ext cx="10515600" cy="1325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315" marR="5080" indent="-728980">
              <a:lnSpc>
                <a:spcPct val="100000"/>
              </a:lnSpc>
              <a:spcBef>
                <a:spcPts val="100"/>
              </a:spcBef>
            </a:pPr>
            <a:r>
              <a:rPr dirty="0"/>
              <a:t>Políticas</a:t>
            </a:r>
            <a:r>
              <a:rPr spc="-90" dirty="0"/>
              <a:t> </a:t>
            </a:r>
            <a:r>
              <a:rPr dirty="0"/>
              <a:t>de</a:t>
            </a:r>
            <a:r>
              <a:rPr spc="-45" dirty="0"/>
              <a:t> </a:t>
            </a:r>
            <a:r>
              <a:rPr spc="-10" dirty="0"/>
              <a:t>Operación </a:t>
            </a:r>
            <a:r>
              <a:rPr dirty="0"/>
              <a:t>Del</a:t>
            </a:r>
            <a:r>
              <a:rPr spc="-25" dirty="0"/>
              <a:t> </a:t>
            </a:r>
            <a:r>
              <a:rPr spc="-10" dirty="0"/>
              <a:t>Estudiante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5500" y="2241930"/>
            <a:ext cx="10494645" cy="326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7780" indent="-287020">
              <a:lnSpc>
                <a:spcPct val="150000"/>
              </a:lnSpc>
              <a:spcBef>
                <a:spcPts val="100"/>
              </a:spcBef>
              <a:buClr>
                <a:srgbClr val="FF6600"/>
              </a:buClr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latin typeface="Arial MT"/>
                <a:cs typeface="Arial MT"/>
              </a:rPr>
              <a:t>Entrega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reporte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bimestral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firmado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y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sellado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organismo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dependencia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donde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su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(</a:t>
            </a:r>
            <a:r>
              <a:rPr sz="1800" b="1" spc="-10" dirty="0">
                <a:latin typeface="Arial"/>
                <a:cs typeface="Arial"/>
              </a:rPr>
              <a:t>TecNM-VI-PO-002-</a:t>
            </a:r>
            <a:r>
              <a:rPr sz="1800" b="1" dirty="0">
                <a:latin typeface="Arial"/>
                <a:cs typeface="Arial"/>
              </a:rPr>
              <a:t>04</a:t>
            </a:r>
            <a:r>
              <a:rPr sz="1800" dirty="0">
                <a:latin typeface="Arial MT"/>
                <a:cs typeface="Arial MT"/>
              </a:rPr>
              <a:t>),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junto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instrumento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evaluación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y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autoevaluación </a:t>
            </a:r>
            <a:r>
              <a:rPr sz="1800" b="1" dirty="0">
                <a:latin typeface="Arial"/>
                <a:cs typeface="Arial"/>
              </a:rPr>
              <a:t>cualitativa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desempeño</a:t>
            </a:r>
            <a:r>
              <a:rPr sz="1800" spc="-10" dirty="0">
                <a:latin typeface="Arial MT"/>
                <a:cs typeface="Arial MT"/>
              </a:rPr>
              <a:t>,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formato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evaluación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actividades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(</a:t>
            </a:r>
            <a:r>
              <a:rPr sz="1800" b="1" spc="-10" dirty="0">
                <a:latin typeface="Arial"/>
                <a:cs typeface="Arial"/>
              </a:rPr>
              <a:t>TecNM-</a:t>
            </a:r>
            <a:r>
              <a:rPr sz="1800" b="1" spc="-25" dirty="0">
                <a:latin typeface="Arial"/>
                <a:cs typeface="Arial"/>
              </a:rPr>
              <a:t>VI- </a:t>
            </a:r>
            <a:r>
              <a:rPr sz="1800" b="1" spc="-10" dirty="0">
                <a:latin typeface="Arial"/>
                <a:cs typeface="Arial"/>
              </a:rPr>
              <a:t>PO-002-</a:t>
            </a:r>
            <a:r>
              <a:rPr sz="1800" b="1" dirty="0">
                <a:latin typeface="Arial"/>
                <a:cs typeface="Arial"/>
              </a:rPr>
              <a:t>08,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TecNM-VI-PO-002-</a:t>
            </a:r>
            <a:r>
              <a:rPr sz="1800" b="1" dirty="0">
                <a:latin typeface="Arial"/>
                <a:cs typeface="Arial"/>
              </a:rPr>
              <a:t>09,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TecNM-VI-PO-002-</a:t>
            </a:r>
            <a:r>
              <a:rPr sz="1800" b="1" dirty="0">
                <a:latin typeface="Arial"/>
                <a:cs typeface="Arial"/>
              </a:rPr>
              <a:t>10</a:t>
            </a:r>
            <a:r>
              <a:rPr sz="1800" dirty="0">
                <a:latin typeface="Arial MT"/>
                <a:cs typeface="Arial MT"/>
              </a:rPr>
              <a:t>)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Departamento.</a:t>
            </a:r>
            <a:endParaRPr sz="1800" dirty="0">
              <a:latin typeface="Arial MT"/>
              <a:cs typeface="Arial MT"/>
            </a:endParaRPr>
          </a:p>
          <a:p>
            <a:pPr marL="299085" marR="429259" indent="-287020">
              <a:lnSpc>
                <a:spcPts val="3270"/>
              </a:lnSpc>
              <a:spcBef>
                <a:spcPts val="204"/>
              </a:spcBef>
              <a:buClr>
                <a:srgbClr val="FF6600"/>
              </a:buClr>
              <a:buFont typeface="Wingdings"/>
              <a:buChar char=""/>
              <a:tabLst>
                <a:tab pos="299085" algn="l"/>
              </a:tabLst>
            </a:pPr>
            <a:r>
              <a:rPr sz="1800" dirty="0">
                <a:latin typeface="Arial MT"/>
                <a:cs typeface="Arial MT"/>
              </a:rPr>
              <a:t>Al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concluir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Social,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prestador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debe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entregar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reporte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final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firmado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sellado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el </a:t>
            </a:r>
            <a:r>
              <a:rPr sz="1800" dirty="0">
                <a:latin typeface="Arial MT"/>
                <a:cs typeface="Arial MT"/>
              </a:rPr>
              <a:t>organismo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dependencia,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carta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término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servicio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social,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departamento.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1800" dirty="0">
              <a:latin typeface="Arial MT"/>
              <a:cs typeface="Arial MT"/>
            </a:endParaRPr>
          </a:p>
          <a:p>
            <a:pPr marL="70485">
              <a:lnSpc>
                <a:spcPct val="100000"/>
              </a:lnSpc>
              <a:spcBef>
                <a:spcPts val="5"/>
              </a:spcBef>
            </a:pPr>
            <a:r>
              <a:rPr sz="1900" i="1" spc="-60" dirty="0">
                <a:solidFill>
                  <a:srgbClr val="5B9BD3"/>
                </a:solidFill>
                <a:latin typeface="Trebuchet MS"/>
                <a:cs typeface="Trebuchet MS"/>
              </a:rPr>
              <a:t>TODOS</a:t>
            </a:r>
            <a:r>
              <a:rPr sz="1900" i="1" spc="-95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55" dirty="0">
                <a:solidFill>
                  <a:srgbClr val="5B9BD3"/>
                </a:solidFill>
                <a:latin typeface="Trebuchet MS"/>
                <a:cs typeface="Trebuchet MS"/>
              </a:rPr>
              <a:t>LOS</a:t>
            </a:r>
            <a:r>
              <a:rPr sz="1900" i="1" spc="-95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75" dirty="0">
                <a:solidFill>
                  <a:srgbClr val="5B9BD3"/>
                </a:solidFill>
                <a:latin typeface="Trebuchet MS"/>
                <a:cs typeface="Trebuchet MS"/>
              </a:rPr>
              <a:t>DOCUMENTOS</a:t>
            </a:r>
            <a:r>
              <a:rPr sz="1900" i="1" spc="-80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75" dirty="0">
                <a:solidFill>
                  <a:srgbClr val="5B9BD3"/>
                </a:solidFill>
                <a:latin typeface="Trebuchet MS"/>
                <a:cs typeface="Trebuchet MS"/>
              </a:rPr>
              <a:t>MENCIONADOS</a:t>
            </a:r>
            <a:r>
              <a:rPr sz="1900" i="1" spc="-90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55" dirty="0">
                <a:solidFill>
                  <a:srgbClr val="5B9BD3"/>
                </a:solidFill>
                <a:latin typeface="Trebuchet MS"/>
                <a:cs typeface="Trebuchet MS"/>
              </a:rPr>
              <a:t>SON</a:t>
            </a:r>
            <a:r>
              <a:rPr sz="1900" i="1" spc="-85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75" dirty="0">
                <a:solidFill>
                  <a:srgbClr val="5B9BD3"/>
                </a:solidFill>
                <a:latin typeface="Trebuchet MS"/>
                <a:cs typeface="Trebuchet MS"/>
              </a:rPr>
              <a:t>NECESARIOS</a:t>
            </a:r>
            <a:r>
              <a:rPr sz="1900" i="1" spc="-80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70" dirty="0">
                <a:solidFill>
                  <a:srgbClr val="5B9BD3"/>
                </a:solidFill>
                <a:latin typeface="Trebuchet MS"/>
                <a:cs typeface="Trebuchet MS"/>
              </a:rPr>
              <a:t>PARA</a:t>
            </a:r>
            <a:r>
              <a:rPr sz="1900" i="1" spc="-75" dirty="0">
                <a:solidFill>
                  <a:srgbClr val="5B9BD3"/>
                </a:solidFill>
                <a:latin typeface="Trebuchet MS"/>
                <a:cs typeface="Trebuchet MS"/>
              </a:rPr>
              <a:t> DETERMINAR</a:t>
            </a:r>
            <a:r>
              <a:rPr sz="1900" i="1" spc="-45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35" dirty="0">
                <a:solidFill>
                  <a:srgbClr val="5B9BD3"/>
                </a:solidFill>
                <a:latin typeface="Trebuchet MS"/>
                <a:cs typeface="Trebuchet MS"/>
              </a:rPr>
              <a:t>EL</a:t>
            </a:r>
            <a:r>
              <a:rPr sz="1900" i="1" spc="-80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70" dirty="0">
                <a:solidFill>
                  <a:srgbClr val="5B9BD3"/>
                </a:solidFill>
                <a:latin typeface="Trebuchet MS"/>
                <a:cs typeface="Trebuchet MS"/>
              </a:rPr>
              <a:t>NIVEL </a:t>
            </a:r>
            <a:r>
              <a:rPr sz="1900" i="1" spc="-10" dirty="0">
                <a:solidFill>
                  <a:srgbClr val="5B9BD3"/>
                </a:solidFill>
                <a:latin typeface="Trebuchet MS"/>
                <a:cs typeface="Trebuchet MS"/>
              </a:rPr>
              <a:t>DE</a:t>
            </a:r>
            <a:r>
              <a:rPr sz="1900" i="1" spc="-55" dirty="0">
                <a:solidFill>
                  <a:srgbClr val="5B9BD3"/>
                </a:solidFill>
                <a:latin typeface="Trebuchet MS"/>
                <a:cs typeface="Trebuchet MS"/>
              </a:rPr>
              <a:t> </a:t>
            </a:r>
            <a:r>
              <a:rPr sz="1900" i="1" spc="-10" dirty="0">
                <a:solidFill>
                  <a:srgbClr val="5B9BD3"/>
                </a:solidFill>
                <a:latin typeface="Trebuchet MS"/>
                <a:cs typeface="Trebuchet MS"/>
              </a:rPr>
              <a:t>DESEMPEÑO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13705" y="5678385"/>
            <a:ext cx="1147445" cy="178435"/>
          </a:xfrm>
          <a:custGeom>
            <a:avLst/>
            <a:gdLst/>
            <a:ahLst/>
            <a:cxnLst/>
            <a:rect l="l" t="t" r="r" b="b"/>
            <a:pathLst>
              <a:path w="1147445" h="178435">
                <a:moveTo>
                  <a:pt x="90932" y="698"/>
                </a:moveTo>
                <a:lnTo>
                  <a:pt x="85598" y="698"/>
                </a:lnTo>
                <a:lnTo>
                  <a:pt x="0" y="175298"/>
                </a:lnTo>
                <a:lnTo>
                  <a:pt x="22352" y="175298"/>
                </a:lnTo>
                <a:lnTo>
                  <a:pt x="39624" y="138963"/>
                </a:lnTo>
                <a:lnTo>
                  <a:pt x="113862" y="138963"/>
                </a:lnTo>
                <a:lnTo>
                  <a:pt x="110995" y="121678"/>
                </a:lnTo>
                <a:lnTo>
                  <a:pt x="47498" y="121678"/>
                </a:lnTo>
                <a:lnTo>
                  <a:pt x="81025" y="48082"/>
                </a:lnTo>
                <a:lnTo>
                  <a:pt x="98790" y="48082"/>
                </a:lnTo>
                <a:lnTo>
                  <a:pt x="90932" y="698"/>
                </a:lnTo>
                <a:close/>
              </a:path>
              <a:path w="1147445" h="178435">
                <a:moveTo>
                  <a:pt x="113862" y="138963"/>
                </a:moveTo>
                <a:lnTo>
                  <a:pt x="92075" y="138963"/>
                </a:lnTo>
                <a:lnTo>
                  <a:pt x="96774" y="175298"/>
                </a:lnTo>
                <a:lnTo>
                  <a:pt x="119887" y="175298"/>
                </a:lnTo>
                <a:lnTo>
                  <a:pt x="113862" y="138963"/>
                </a:lnTo>
                <a:close/>
              </a:path>
              <a:path w="1147445" h="178435">
                <a:moveTo>
                  <a:pt x="98790" y="48082"/>
                </a:moveTo>
                <a:lnTo>
                  <a:pt x="81025" y="48082"/>
                </a:lnTo>
                <a:lnTo>
                  <a:pt x="90043" y="121678"/>
                </a:lnTo>
                <a:lnTo>
                  <a:pt x="110995" y="121678"/>
                </a:lnTo>
                <a:lnTo>
                  <a:pt x="98790" y="48082"/>
                </a:lnTo>
                <a:close/>
              </a:path>
              <a:path w="1147445" h="178435">
                <a:moveTo>
                  <a:pt x="181229" y="3047"/>
                </a:moveTo>
                <a:lnTo>
                  <a:pt x="160909" y="3047"/>
                </a:lnTo>
                <a:lnTo>
                  <a:pt x="135000" y="175298"/>
                </a:lnTo>
                <a:lnTo>
                  <a:pt x="221615" y="175298"/>
                </a:lnTo>
                <a:lnTo>
                  <a:pt x="224790" y="154139"/>
                </a:lnTo>
                <a:lnTo>
                  <a:pt x="158623" y="154139"/>
                </a:lnTo>
                <a:lnTo>
                  <a:pt x="181229" y="3047"/>
                </a:lnTo>
                <a:close/>
              </a:path>
              <a:path w="1147445" h="178435">
                <a:moveTo>
                  <a:pt x="321056" y="114"/>
                </a:moveTo>
                <a:lnTo>
                  <a:pt x="276407" y="18529"/>
                </a:lnTo>
                <a:lnTo>
                  <a:pt x="255093" y="50135"/>
                </a:lnTo>
                <a:lnTo>
                  <a:pt x="244183" y="90140"/>
                </a:lnTo>
                <a:lnTo>
                  <a:pt x="242824" y="112864"/>
                </a:lnTo>
                <a:lnTo>
                  <a:pt x="243635" y="127328"/>
                </a:lnTo>
                <a:lnTo>
                  <a:pt x="263145" y="168448"/>
                </a:lnTo>
                <a:lnTo>
                  <a:pt x="292989" y="178231"/>
                </a:lnTo>
                <a:lnTo>
                  <a:pt x="305014" y="177402"/>
                </a:lnTo>
                <a:lnTo>
                  <a:pt x="315372" y="174913"/>
                </a:lnTo>
                <a:lnTo>
                  <a:pt x="324064" y="170763"/>
                </a:lnTo>
                <a:lnTo>
                  <a:pt x="331089" y="164947"/>
                </a:lnTo>
                <a:lnTo>
                  <a:pt x="331570" y="157073"/>
                </a:lnTo>
                <a:lnTo>
                  <a:pt x="298323" y="157073"/>
                </a:lnTo>
                <a:lnTo>
                  <a:pt x="283321" y="154039"/>
                </a:lnTo>
                <a:lnTo>
                  <a:pt x="272605" y="144937"/>
                </a:lnTo>
                <a:lnTo>
                  <a:pt x="266176" y="129764"/>
                </a:lnTo>
                <a:lnTo>
                  <a:pt x="264033" y="108521"/>
                </a:lnTo>
                <a:lnTo>
                  <a:pt x="265035" y="92746"/>
                </a:lnTo>
                <a:lnTo>
                  <a:pt x="280162" y="48729"/>
                </a:lnTo>
                <a:lnTo>
                  <a:pt x="308576" y="22773"/>
                </a:lnTo>
                <a:lnTo>
                  <a:pt x="319913" y="21043"/>
                </a:lnTo>
                <a:lnTo>
                  <a:pt x="345326" y="21043"/>
                </a:lnTo>
                <a:lnTo>
                  <a:pt x="348996" y="5638"/>
                </a:lnTo>
                <a:lnTo>
                  <a:pt x="343308" y="3221"/>
                </a:lnTo>
                <a:lnTo>
                  <a:pt x="336740" y="1495"/>
                </a:lnTo>
                <a:lnTo>
                  <a:pt x="329314" y="459"/>
                </a:lnTo>
                <a:lnTo>
                  <a:pt x="321056" y="114"/>
                </a:lnTo>
                <a:close/>
              </a:path>
              <a:path w="1147445" h="178435">
                <a:moveTo>
                  <a:pt x="438404" y="698"/>
                </a:moveTo>
                <a:lnTo>
                  <a:pt x="433070" y="698"/>
                </a:lnTo>
                <a:lnTo>
                  <a:pt x="347472" y="175298"/>
                </a:lnTo>
                <a:lnTo>
                  <a:pt x="369824" y="175298"/>
                </a:lnTo>
                <a:lnTo>
                  <a:pt x="387096" y="138963"/>
                </a:lnTo>
                <a:lnTo>
                  <a:pt x="461334" y="138963"/>
                </a:lnTo>
                <a:lnTo>
                  <a:pt x="458467" y="121678"/>
                </a:lnTo>
                <a:lnTo>
                  <a:pt x="394970" y="121678"/>
                </a:lnTo>
                <a:lnTo>
                  <a:pt x="428498" y="48082"/>
                </a:lnTo>
                <a:lnTo>
                  <a:pt x="446262" y="48082"/>
                </a:lnTo>
                <a:lnTo>
                  <a:pt x="438404" y="698"/>
                </a:lnTo>
                <a:close/>
              </a:path>
              <a:path w="1147445" h="178435">
                <a:moveTo>
                  <a:pt x="461334" y="138963"/>
                </a:moveTo>
                <a:lnTo>
                  <a:pt x="439547" y="138963"/>
                </a:lnTo>
                <a:lnTo>
                  <a:pt x="444196" y="174913"/>
                </a:lnTo>
                <a:lnTo>
                  <a:pt x="444246" y="175298"/>
                </a:lnTo>
                <a:lnTo>
                  <a:pt x="467360" y="175298"/>
                </a:lnTo>
                <a:lnTo>
                  <a:pt x="461334" y="138963"/>
                </a:lnTo>
                <a:close/>
              </a:path>
              <a:path w="1147445" h="178435">
                <a:moveTo>
                  <a:pt x="332606" y="140144"/>
                </a:moveTo>
                <a:lnTo>
                  <a:pt x="327113" y="144937"/>
                </a:lnTo>
                <a:lnTo>
                  <a:pt x="324254" y="147488"/>
                </a:lnTo>
                <a:lnTo>
                  <a:pt x="315753" y="152814"/>
                </a:lnTo>
                <a:lnTo>
                  <a:pt x="307109" y="156008"/>
                </a:lnTo>
                <a:lnTo>
                  <a:pt x="298323" y="157073"/>
                </a:lnTo>
                <a:lnTo>
                  <a:pt x="331570" y="157073"/>
                </a:lnTo>
                <a:lnTo>
                  <a:pt x="332606" y="140144"/>
                </a:lnTo>
                <a:close/>
              </a:path>
              <a:path w="1147445" h="178435">
                <a:moveTo>
                  <a:pt x="446262" y="48082"/>
                </a:moveTo>
                <a:lnTo>
                  <a:pt x="428498" y="48082"/>
                </a:lnTo>
                <a:lnTo>
                  <a:pt x="437515" y="121678"/>
                </a:lnTo>
                <a:lnTo>
                  <a:pt x="458467" y="121678"/>
                </a:lnTo>
                <a:lnTo>
                  <a:pt x="446369" y="48729"/>
                </a:lnTo>
                <a:lnTo>
                  <a:pt x="446262" y="48082"/>
                </a:lnTo>
                <a:close/>
              </a:path>
              <a:path w="1147445" h="178435">
                <a:moveTo>
                  <a:pt x="345326" y="21043"/>
                </a:moveTo>
                <a:lnTo>
                  <a:pt x="330073" y="21043"/>
                </a:lnTo>
                <a:lnTo>
                  <a:pt x="337947" y="23545"/>
                </a:lnTo>
                <a:lnTo>
                  <a:pt x="343535" y="28562"/>
                </a:lnTo>
                <a:lnTo>
                  <a:pt x="345326" y="21043"/>
                </a:lnTo>
                <a:close/>
              </a:path>
              <a:path w="1147445" h="178435">
                <a:moveTo>
                  <a:pt x="538814" y="55371"/>
                </a:moveTo>
                <a:lnTo>
                  <a:pt x="517144" y="55371"/>
                </a:lnTo>
                <a:lnTo>
                  <a:pt x="574294" y="177647"/>
                </a:lnTo>
                <a:lnTo>
                  <a:pt x="580263" y="177647"/>
                </a:lnTo>
                <a:lnTo>
                  <a:pt x="588883" y="120395"/>
                </a:lnTo>
                <a:lnTo>
                  <a:pt x="569849" y="120395"/>
                </a:lnTo>
                <a:lnTo>
                  <a:pt x="538814" y="55371"/>
                </a:lnTo>
                <a:close/>
              </a:path>
              <a:path w="1147445" h="178435">
                <a:moveTo>
                  <a:pt x="513842" y="3047"/>
                </a:moveTo>
                <a:lnTo>
                  <a:pt x="505841" y="3047"/>
                </a:lnTo>
                <a:lnTo>
                  <a:pt x="479933" y="175298"/>
                </a:lnTo>
                <a:lnTo>
                  <a:pt x="499999" y="175298"/>
                </a:lnTo>
                <a:lnTo>
                  <a:pt x="517144" y="55371"/>
                </a:lnTo>
                <a:lnTo>
                  <a:pt x="538814" y="55371"/>
                </a:lnTo>
                <a:lnTo>
                  <a:pt x="513842" y="3047"/>
                </a:lnTo>
                <a:close/>
              </a:path>
              <a:path w="1147445" h="178435">
                <a:moveTo>
                  <a:pt x="606552" y="3047"/>
                </a:moveTo>
                <a:lnTo>
                  <a:pt x="586740" y="3047"/>
                </a:lnTo>
                <a:lnTo>
                  <a:pt x="569849" y="120395"/>
                </a:lnTo>
                <a:lnTo>
                  <a:pt x="588883" y="120395"/>
                </a:lnTo>
                <a:lnTo>
                  <a:pt x="606552" y="3047"/>
                </a:lnTo>
                <a:close/>
              </a:path>
              <a:path w="1147445" h="178435">
                <a:moveTo>
                  <a:pt x="721995" y="3047"/>
                </a:moveTo>
                <a:lnTo>
                  <a:pt x="634365" y="3047"/>
                </a:lnTo>
                <a:lnTo>
                  <a:pt x="631317" y="24218"/>
                </a:lnTo>
                <a:lnTo>
                  <a:pt x="693293" y="24218"/>
                </a:lnTo>
                <a:lnTo>
                  <a:pt x="611632" y="169417"/>
                </a:lnTo>
                <a:lnTo>
                  <a:pt x="611632" y="175298"/>
                </a:lnTo>
                <a:lnTo>
                  <a:pt x="701294" y="175298"/>
                </a:lnTo>
                <a:lnTo>
                  <a:pt x="704469" y="154139"/>
                </a:lnTo>
                <a:lnTo>
                  <a:pt x="643128" y="154139"/>
                </a:lnTo>
                <a:lnTo>
                  <a:pt x="721995" y="8928"/>
                </a:lnTo>
                <a:lnTo>
                  <a:pt x="721995" y="3047"/>
                </a:lnTo>
                <a:close/>
              </a:path>
              <a:path w="1147445" h="178435">
                <a:moveTo>
                  <a:pt x="802640" y="698"/>
                </a:moveTo>
                <a:lnTo>
                  <a:pt x="797306" y="698"/>
                </a:lnTo>
                <a:lnTo>
                  <a:pt x="711708" y="175298"/>
                </a:lnTo>
                <a:lnTo>
                  <a:pt x="734060" y="175298"/>
                </a:lnTo>
                <a:lnTo>
                  <a:pt x="751332" y="138963"/>
                </a:lnTo>
                <a:lnTo>
                  <a:pt x="825570" y="138963"/>
                </a:lnTo>
                <a:lnTo>
                  <a:pt x="822703" y="121678"/>
                </a:lnTo>
                <a:lnTo>
                  <a:pt x="759206" y="121678"/>
                </a:lnTo>
                <a:lnTo>
                  <a:pt x="792734" y="48082"/>
                </a:lnTo>
                <a:lnTo>
                  <a:pt x="810498" y="48082"/>
                </a:lnTo>
                <a:lnTo>
                  <a:pt x="802640" y="698"/>
                </a:lnTo>
                <a:close/>
              </a:path>
              <a:path w="1147445" h="178435">
                <a:moveTo>
                  <a:pt x="825570" y="138963"/>
                </a:moveTo>
                <a:lnTo>
                  <a:pt x="803783" y="138963"/>
                </a:lnTo>
                <a:lnTo>
                  <a:pt x="808482" y="175298"/>
                </a:lnTo>
                <a:lnTo>
                  <a:pt x="831596" y="175298"/>
                </a:lnTo>
                <a:lnTo>
                  <a:pt x="825570" y="138963"/>
                </a:lnTo>
                <a:close/>
              </a:path>
              <a:path w="1147445" h="178435">
                <a:moveTo>
                  <a:pt x="810498" y="48082"/>
                </a:moveTo>
                <a:lnTo>
                  <a:pt x="792734" y="48082"/>
                </a:lnTo>
                <a:lnTo>
                  <a:pt x="801751" y="121678"/>
                </a:lnTo>
                <a:lnTo>
                  <a:pt x="822703" y="121678"/>
                </a:lnTo>
                <a:lnTo>
                  <a:pt x="810498" y="48082"/>
                </a:lnTo>
                <a:close/>
              </a:path>
              <a:path w="1147445" h="178435">
                <a:moveTo>
                  <a:pt x="897255" y="342"/>
                </a:moveTo>
                <a:lnTo>
                  <a:pt x="888873" y="342"/>
                </a:lnTo>
                <a:lnTo>
                  <a:pt x="880491" y="1244"/>
                </a:lnTo>
                <a:lnTo>
                  <a:pt x="872363" y="3047"/>
                </a:lnTo>
                <a:lnTo>
                  <a:pt x="846582" y="175298"/>
                </a:lnTo>
                <a:lnTo>
                  <a:pt x="878586" y="175298"/>
                </a:lnTo>
                <a:lnTo>
                  <a:pt x="896352" y="173564"/>
                </a:lnTo>
                <a:lnTo>
                  <a:pt x="912510" y="168362"/>
                </a:lnTo>
                <a:lnTo>
                  <a:pt x="927074" y="159690"/>
                </a:lnTo>
                <a:lnTo>
                  <a:pt x="933143" y="154012"/>
                </a:lnTo>
                <a:lnTo>
                  <a:pt x="878078" y="154012"/>
                </a:lnTo>
                <a:lnTo>
                  <a:pt x="874268" y="153708"/>
                </a:lnTo>
                <a:lnTo>
                  <a:pt x="870458" y="153073"/>
                </a:lnTo>
                <a:lnTo>
                  <a:pt x="889000" y="23279"/>
                </a:lnTo>
                <a:lnTo>
                  <a:pt x="892937" y="22021"/>
                </a:lnTo>
                <a:lnTo>
                  <a:pt x="897001" y="21399"/>
                </a:lnTo>
                <a:lnTo>
                  <a:pt x="949572" y="21399"/>
                </a:lnTo>
                <a:lnTo>
                  <a:pt x="946785" y="17868"/>
                </a:lnTo>
                <a:lnTo>
                  <a:pt x="937045" y="10201"/>
                </a:lnTo>
                <a:lnTo>
                  <a:pt x="925544" y="4724"/>
                </a:lnTo>
                <a:lnTo>
                  <a:pt x="912280" y="1438"/>
                </a:lnTo>
                <a:lnTo>
                  <a:pt x="897255" y="342"/>
                </a:lnTo>
                <a:close/>
              </a:path>
              <a:path w="1147445" h="178435">
                <a:moveTo>
                  <a:pt x="949572" y="21399"/>
                </a:moveTo>
                <a:lnTo>
                  <a:pt x="901192" y="21399"/>
                </a:lnTo>
                <a:lnTo>
                  <a:pt x="909693" y="22199"/>
                </a:lnTo>
                <a:lnTo>
                  <a:pt x="917479" y="24601"/>
                </a:lnTo>
                <a:lnTo>
                  <a:pt x="942214" y="58259"/>
                </a:lnTo>
                <a:lnTo>
                  <a:pt x="942975" y="68427"/>
                </a:lnTo>
                <a:lnTo>
                  <a:pt x="941927" y="86286"/>
                </a:lnTo>
                <a:lnTo>
                  <a:pt x="926211" y="129908"/>
                </a:lnTo>
                <a:lnTo>
                  <a:pt x="894903" y="152507"/>
                </a:lnTo>
                <a:lnTo>
                  <a:pt x="881761" y="154012"/>
                </a:lnTo>
                <a:lnTo>
                  <a:pt x="933143" y="154012"/>
                </a:lnTo>
                <a:lnTo>
                  <a:pt x="958341" y="114220"/>
                </a:lnTo>
                <a:lnTo>
                  <a:pt x="964438" y="69710"/>
                </a:lnTo>
                <a:lnTo>
                  <a:pt x="963340" y="53596"/>
                </a:lnTo>
                <a:lnTo>
                  <a:pt x="960040" y="39584"/>
                </a:lnTo>
                <a:lnTo>
                  <a:pt x="954526" y="27674"/>
                </a:lnTo>
                <a:lnTo>
                  <a:pt x="949572" y="21399"/>
                </a:lnTo>
                <a:close/>
              </a:path>
              <a:path w="1147445" h="178435">
                <a:moveTo>
                  <a:pt x="1048766" y="0"/>
                </a:moveTo>
                <a:lnTo>
                  <a:pt x="1006349" y="18741"/>
                </a:lnTo>
                <a:lnTo>
                  <a:pt x="979868" y="69672"/>
                </a:lnTo>
                <a:lnTo>
                  <a:pt x="974725" y="112039"/>
                </a:lnTo>
                <a:lnTo>
                  <a:pt x="975510" y="126050"/>
                </a:lnTo>
                <a:lnTo>
                  <a:pt x="994179" y="167885"/>
                </a:lnTo>
                <a:lnTo>
                  <a:pt x="1021969" y="178231"/>
                </a:lnTo>
                <a:lnTo>
                  <a:pt x="1039371" y="176197"/>
                </a:lnTo>
                <a:lnTo>
                  <a:pt x="1054798" y="170094"/>
                </a:lnTo>
                <a:lnTo>
                  <a:pt x="1068224" y="159918"/>
                </a:lnTo>
                <a:lnTo>
                  <a:pt x="1070501" y="157073"/>
                </a:lnTo>
                <a:lnTo>
                  <a:pt x="1015746" y="157073"/>
                </a:lnTo>
                <a:lnTo>
                  <a:pt x="1008506" y="152742"/>
                </a:lnTo>
                <a:lnTo>
                  <a:pt x="995934" y="108750"/>
                </a:lnTo>
                <a:lnTo>
                  <a:pt x="996836" y="93734"/>
                </a:lnTo>
                <a:lnTo>
                  <a:pt x="1010285" y="49783"/>
                </a:lnTo>
                <a:lnTo>
                  <a:pt x="1046988" y="21043"/>
                </a:lnTo>
                <a:lnTo>
                  <a:pt x="1090363" y="21043"/>
                </a:lnTo>
                <a:lnTo>
                  <a:pt x="1087247" y="16217"/>
                </a:lnTo>
                <a:lnTo>
                  <a:pt x="1079912" y="9118"/>
                </a:lnTo>
                <a:lnTo>
                  <a:pt x="1071054" y="4051"/>
                </a:lnTo>
                <a:lnTo>
                  <a:pt x="1060672" y="1012"/>
                </a:lnTo>
                <a:lnTo>
                  <a:pt x="1048766" y="0"/>
                </a:lnTo>
                <a:close/>
              </a:path>
              <a:path w="1147445" h="178435">
                <a:moveTo>
                  <a:pt x="1090363" y="21043"/>
                </a:moveTo>
                <a:lnTo>
                  <a:pt x="1046988" y="21043"/>
                </a:lnTo>
                <a:lnTo>
                  <a:pt x="1061156" y="23813"/>
                </a:lnTo>
                <a:lnTo>
                  <a:pt x="1071276" y="32123"/>
                </a:lnTo>
                <a:lnTo>
                  <a:pt x="1077348" y="45973"/>
                </a:lnTo>
                <a:lnTo>
                  <a:pt x="1079256" y="64249"/>
                </a:lnTo>
                <a:lnTo>
                  <a:pt x="1079373" y="65366"/>
                </a:lnTo>
                <a:lnTo>
                  <a:pt x="1071068" y="115694"/>
                </a:lnTo>
                <a:lnTo>
                  <a:pt x="1047464" y="150282"/>
                </a:lnTo>
                <a:lnTo>
                  <a:pt x="1025144" y="157073"/>
                </a:lnTo>
                <a:lnTo>
                  <a:pt x="1070501" y="157073"/>
                </a:lnTo>
                <a:lnTo>
                  <a:pt x="1095260" y="108750"/>
                </a:lnTo>
                <a:lnTo>
                  <a:pt x="1100322" y="65366"/>
                </a:lnTo>
                <a:lnTo>
                  <a:pt x="1100382" y="64249"/>
                </a:lnTo>
                <a:lnTo>
                  <a:pt x="1100454" y="62903"/>
                </a:lnTo>
                <a:lnTo>
                  <a:pt x="1099765" y="50746"/>
                </a:lnTo>
                <a:lnTo>
                  <a:pt x="1099641" y="48563"/>
                </a:lnTo>
                <a:lnTo>
                  <a:pt x="1097184" y="36002"/>
                </a:lnTo>
                <a:lnTo>
                  <a:pt x="1093061" y="25221"/>
                </a:lnTo>
                <a:lnTo>
                  <a:pt x="1090363" y="21043"/>
                </a:lnTo>
                <a:close/>
              </a:path>
              <a:path w="1147445" h="178435">
                <a:moveTo>
                  <a:pt x="1136015" y="142265"/>
                </a:moveTo>
                <a:lnTo>
                  <a:pt x="1127760" y="142265"/>
                </a:lnTo>
                <a:lnTo>
                  <a:pt x="1124330" y="143979"/>
                </a:lnTo>
                <a:lnTo>
                  <a:pt x="1121283" y="147434"/>
                </a:lnTo>
                <a:lnTo>
                  <a:pt x="1118362" y="150875"/>
                </a:lnTo>
                <a:lnTo>
                  <a:pt x="1116965" y="155041"/>
                </a:lnTo>
                <a:lnTo>
                  <a:pt x="1116965" y="164757"/>
                </a:lnTo>
                <a:lnTo>
                  <a:pt x="1118362" y="168935"/>
                </a:lnTo>
                <a:lnTo>
                  <a:pt x="1121283" y="172415"/>
                </a:lnTo>
                <a:lnTo>
                  <a:pt x="1124330" y="175907"/>
                </a:lnTo>
                <a:lnTo>
                  <a:pt x="1127760" y="177647"/>
                </a:lnTo>
                <a:lnTo>
                  <a:pt x="1136015" y="177647"/>
                </a:lnTo>
                <a:lnTo>
                  <a:pt x="1139571" y="175907"/>
                </a:lnTo>
                <a:lnTo>
                  <a:pt x="1145413" y="168935"/>
                </a:lnTo>
                <a:lnTo>
                  <a:pt x="1146937" y="164757"/>
                </a:lnTo>
                <a:lnTo>
                  <a:pt x="1146937" y="155041"/>
                </a:lnTo>
                <a:lnTo>
                  <a:pt x="1145413" y="150875"/>
                </a:lnTo>
                <a:lnTo>
                  <a:pt x="1139571" y="143979"/>
                </a:lnTo>
                <a:lnTo>
                  <a:pt x="1136015" y="142265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7F510E48-C93F-664F-6B53-4147820A3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7F759340-91B9-B80D-C8BC-38DB0FEE9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0E6E4F-8707-339E-CF11-A6CEE4256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352" y="1285556"/>
            <a:ext cx="8219296" cy="557244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4520" y="1483970"/>
            <a:ext cx="4327525" cy="53728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21754" y="1505585"/>
            <a:ext cx="4294251" cy="5351779"/>
          </a:xfrm>
          <a:prstGeom prst="rect">
            <a:avLst/>
          </a:prstGeom>
        </p:spPr>
      </p:pic>
      <p:pic>
        <p:nvPicPr>
          <p:cNvPr id="6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19970137-2EB6-953F-19F8-5D34BA825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864"/>
            <a:ext cx="12192000" cy="1161415"/>
            <a:chOff x="0" y="189864"/>
            <a:chExt cx="12192000" cy="1161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8023" y="1080642"/>
              <a:ext cx="1466215" cy="270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3783" y="194436"/>
              <a:ext cx="676655" cy="6797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30565" y="31800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16045" y="1438241"/>
            <a:ext cx="4794250" cy="5419089"/>
          </a:xfrm>
          <a:prstGeom prst="rect">
            <a:avLst/>
          </a:prstGeom>
        </p:spPr>
      </p:pic>
      <p:pic>
        <p:nvPicPr>
          <p:cNvPr id="7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2B154009-8D09-837D-4E80-C95D1AAB35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864"/>
            <a:ext cx="12192000" cy="1161415"/>
            <a:chOff x="0" y="189864"/>
            <a:chExt cx="12192000" cy="1161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8023" y="1080642"/>
              <a:ext cx="1466215" cy="270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3783" y="194436"/>
              <a:ext cx="676655" cy="6797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30565" y="31800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6289" y="1456687"/>
            <a:ext cx="8228965" cy="5400673"/>
          </a:xfrm>
          <a:prstGeom prst="rect">
            <a:avLst/>
          </a:prstGeom>
        </p:spPr>
      </p:pic>
      <p:pic>
        <p:nvPicPr>
          <p:cNvPr id="7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698E5F4E-979A-5A08-1069-BEDE45EF05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864"/>
            <a:ext cx="12192000" cy="1161415"/>
            <a:chOff x="0" y="189864"/>
            <a:chExt cx="12192000" cy="1161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3783" y="243204"/>
              <a:ext cx="676655" cy="676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8023" y="1080642"/>
              <a:ext cx="1466215" cy="2703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2905" y="1503032"/>
            <a:ext cx="4039870" cy="522605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014220" y="1499857"/>
            <a:ext cx="4081145" cy="5264150"/>
            <a:chOff x="2014220" y="1499857"/>
            <a:chExt cx="4081145" cy="52641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4220" y="1499857"/>
              <a:ext cx="4080636" cy="52638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84653" y="4422901"/>
              <a:ext cx="786765" cy="728980"/>
            </a:xfrm>
            <a:custGeom>
              <a:avLst/>
              <a:gdLst/>
              <a:ahLst/>
              <a:cxnLst/>
              <a:rect l="l" t="t" r="r" b="b"/>
              <a:pathLst>
                <a:path w="786764" h="728979">
                  <a:moveTo>
                    <a:pt x="528701" y="0"/>
                  </a:moveTo>
                  <a:lnTo>
                    <a:pt x="393192" y="195580"/>
                  </a:lnTo>
                  <a:lnTo>
                    <a:pt x="304038" y="77343"/>
                  </a:lnTo>
                  <a:lnTo>
                    <a:pt x="266192" y="213106"/>
                  </a:lnTo>
                  <a:lnTo>
                    <a:pt x="13462" y="77343"/>
                  </a:lnTo>
                  <a:lnTo>
                    <a:pt x="168402" y="256921"/>
                  </a:lnTo>
                  <a:lnTo>
                    <a:pt x="0" y="290575"/>
                  </a:lnTo>
                  <a:lnTo>
                    <a:pt x="135509" y="397129"/>
                  </a:lnTo>
                  <a:lnTo>
                    <a:pt x="4953" y="491998"/>
                  </a:lnTo>
                  <a:lnTo>
                    <a:pt x="206375" y="470027"/>
                  </a:lnTo>
                  <a:lnTo>
                    <a:pt x="173355" y="594106"/>
                  </a:lnTo>
                  <a:lnTo>
                    <a:pt x="280924" y="527050"/>
                  </a:lnTo>
                  <a:lnTo>
                    <a:pt x="308864" y="728472"/>
                  </a:lnTo>
                  <a:lnTo>
                    <a:pt x="383413" y="503681"/>
                  </a:lnTo>
                  <a:lnTo>
                    <a:pt x="482219" y="665607"/>
                  </a:lnTo>
                  <a:lnTo>
                    <a:pt x="510413" y="487553"/>
                  </a:lnTo>
                  <a:lnTo>
                    <a:pt x="660526" y="610235"/>
                  </a:lnTo>
                  <a:lnTo>
                    <a:pt x="612901" y="436499"/>
                  </a:lnTo>
                  <a:lnTo>
                    <a:pt x="786257" y="448183"/>
                  </a:lnTo>
                  <a:lnTo>
                    <a:pt x="640842" y="353314"/>
                  </a:lnTo>
                  <a:lnTo>
                    <a:pt x="767969" y="274447"/>
                  </a:lnTo>
                  <a:lnTo>
                    <a:pt x="607949" y="246761"/>
                  </a:lnTo>
                  <a:lnTo>
                    <a:pt x="669036" y="150368"/>
                  </a:lnTo>
                  <a:lnTo>
                    <a:pt x="515366" y="179578"/>
                  </a:lnTo>
                  <a:lnTo>
                    <a:pt x="528701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84653" y="4422901"/>
              <a:ext cx="786765" cy="728980"/>
            </a:xfrm>
            <a:custGeom>
              <a:avLst/>
              <a:gdLst/>
              <a:ahLst/>
              <a:cxnLst/>
              <a:rect l="l" t="t" r="r" b="b"/>
              <a:pathLst>
                <a:path w="786764" h="728979">
                  <a:moveTo>
                    <a:pt x="393192" y="195580"/>
                  </a:moveTo>
                  <a:lnTo>
                    <a:pt x="528701" y="0"/>
                  </a:lnTo>
                  <a:lnTo>
                    <a:pt x="515366" y="179578"/>
                  </a:lnTo>
                  <a:lnTo>
                    <a:pt x="669036" y="150368"/>
                  </a:lnTo>
                  <a:lnTo>
                    <a:pt x="607949" y="246761"/>
                  </a:lnTo>
                  <a:lnTo>
                    <a:pt x="767969" y="274447"/>
                  </a:lnTo>
                  <a:lnTo>
                    <a:pt x="640842" y="353314"/>
                  </a:lnTo>
                  <a:lnTo>
                    <a:pt x="786257" y="448183"/>
                  </a:lnTo>
                  <a:lnTo>
                    <a:pt x="612901" y="436499"/>
                  </a:lnTo>
                  <a:lnTo>
                    <a:pt x="660526" y="610235"/>
                  </a:lnTo>
                  <a:lnTo>
                    <a:pt x="510413" y="487553"/>
                  </a:lnTo>
                  <a:lnTo>
                    <a:pt x="482219" y="665607"/>
                  </a:lnTo>
                  <a:lnTo>
                    <a:pt x="383413" y="503681"/>
                  </a:lnTo>
                  <a:lnTo>
                    <a:pt x="308864" y="728472"/>
                  </a:lnTo>
                  <a:lnTo>
                    <a:pt x="280924" y="527050"/>
                  </a:lnTo>
                  <a:lnTo>
                    <a:pt x="173355" y="594106"/>
                  </a:lnTo>
                  <a:lnTo>
                    <a:pt x="206375" y="470027"/>
                  </a:lnTo>
                  <a:lnTo>
                    <a:pt x="4953" y="491998"/>
                  </a:lnTo>
                  <a:lnTo>
                    <a:pt x="135509" y="397129"/>
                  </a:lnTo>
                  <a:lnTo>
                    <a:pt x="0" y="290575"/>
                  </a:lnTo>
                  <a:lnTo>
                    <a:pt x="168402" y="256921"/>
                  </a:lnTo>
                  <a:lnTo>
                    <a:pt x="13462" y="77343"/>
                  </a:lnTo>
                  <a:lnTo>
                    <a:pt x="266192" y="213106"/>
                  </a:lnTo>
                  <a:lnTo>
                    <a:pt x="304038" y="77343"/>
                  </a:lnTo>
                  <a:lnTo>
                    <a:pt x="393192" y="195580"/>
                  </a:lnTo>
                  <a:close/>
                </a:path>
              </a:pathLst>
            </a:custGeom>
            <a:ln w="12192">
              <a:solidFill>
                <a:srgbClr val="203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DA3298F7-045E-94C2-0AEF-F172C01FF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864"/>
            <a:ext cx="12192000" cy="1161415"/>
            <a:chOff x="0" y="189864"/>
            <a:chExt cx="12192000" cy="1161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3783" y="243204"/>
              <a:ext cx="676655" cy="676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8023" y="1080642"/>
              <a:ext cx="1466215" cy="2703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2785" y="1497322"/>
            <a:ext cx="4107179" cy="529742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4925" y="1511261"/>
            <a:ext cx="4142104" cy="5346064"/>
          </a:xfrm>
          <a:prstGeom prst="rect">
            <a:avLst/>
          </a:prstGeom>
        </p:spPr>
      </p:pic>
      <p:pic>
        <p:nvPicPr>
          <p:cNvPr id="8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A502045D-4299-FB2E-D86C-28AE93EFC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9864"/>
            <a:ext cx="12192000" cy="1161415"/>
            <a:chOff x="0" y="189864"/>
            <a:chExt cx="12192000" cy="1161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3783" y="243204"/>
              <a:ext cx="676655" cy="676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8023" y="1080642"/>
              <a:ext cx="1466215" cy="2703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 dirty="0">
              <a:latin typeface="Courier New"/>
              <a:cs typeface="Courier New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7539" y="1409959"/>
            <a:ext cx="4197985" cy="539877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33820" y="1387154"/>
            <a:ext cx="4145787" cy="5370827"/>
          </a:xfrm>
          <a:prstGeom prst="rect">
            <a:avLst/>
          </a:prstGeom>
        </p:spPr>
      </p:pic>
      <p:pic>
        <p:nvPicPr>
          <p:cNvPr id="8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53B3A12B-3575-BA73-0BE0-0AEDA4981C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7019" y="1575813"/>
            <a:ext cx="4068953" cy="52547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913120" y="1751215"/>
            <a:ext cx="3261360" cy="4754880"/>
            <a:chOff x="5913120" y="1751215"/>
            <a:chExt cx="3261360" cy="47548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7943" y="1858137"/>
              <a:ext cx="2829941" cy="4333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16168" y="1754263"/>
              <a:ext cx="3255645" cy="4749165"/>
            </a:xfrm>
            <a:custGeom>
              <a:avLst/>
              <a:gdLst/>
              <a:ahLst/>
              <a:cxnLst/>
              <a:rect l="l" t="t" r="r" b="b"/>
              <a:pathLst>
                <a:path w="3255645" h="4749165">
                  <a:moveTo>
                    <a:pt x="0" y="4748784"/>
                  </a:moveTo>
                  <a:lnTo>
                    <a:pt x="3255264" y="4748784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474878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462009" y="3133217"/>
            <a:ext cx="1945005" cy="1783080"/>
            <a:chOff x="9394952" y="3117849"/>
            <a:chExt cx="1945005" cy="17830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9524" y="3198748"/>
              <a:ext cx="1868677" cy="16976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394952" y="3117849"/>
              <a:ext cx="1945005" cy="1783080"/>
            </a:xfrm>
            <a:custGeom>
              <a:avLst/>
              <a:gdLst/>
              <a:ahLst/>
              <a:cxnLst/>
              <a:rect l="l" t="t" r="r" b="b"/>
              <a:pathLst>
                <a:path w="1945004" h="1783079">
                  <a:moveTo>
                    <a:pt x="0" y="1783080"/>
                  </a:moveTo>
                  <a:lnTo>
                    <a:pt x="1944624" y="1783080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17830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518023" y="243204"/>
            <a:ext cx="5622415" cy="1211452"/>
            <a:chOff x="5518023" y="243204"/>
            <a:chExt cx="5622415" cy="1211452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63783" y="243204"/>
              <a:ext cx="676655" cy="6766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18023" y="1182242"/>
              <a:ext cx="1466215" cy="27241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348853" y="363423"/>
            <a:ext cx="19405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7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3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14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663EDEC7-A363-0137-83CF-A1E800CCE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600" y="93133"/>
            <a:ext cx="10896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1" dirty="0"/>
              <a:t>Calendario</a:t>
            </a:r>
            <a:r>
              <a:rPr sz="2000" b="1" spc="-65" dirty="0"/>
              <a:t> </a:t>
            </a:r>
            <a:r>
              <a:rPr sz="2000" b="1" dirty="0"/>
              <a:t>de</a:t>
            </a:r>
            <a:r>
              <a:rPr sz="2000" b="1" spc="-45" dirty="0"/>
              <a:t> </a:t>
            </a:r>
            <a:r>
              <a:rPr sz="2000" b="1" dirty="0"/>
              <a:t>actividades</a:t>
            </a:r>
            <a:r>
              <a:rPr sz="2000" b="1" spc="-90" dirty="0"/>
              <a:t> </a:t>
            </a:r>
            <a:r>
              <a:rPr sz="2000" b="1" dirty="0"/>
              <a:t>del</a:t>
            </a:r>
            <a:r>
              <a:rPr sz="2000" b="1" spc="-35" dirty="0"/>
              <a:t> </a:t>
            </a:r>
            <a:r>
              <a:rPr sz="2000" b="1" dirty="0"/>
              <a:t>servicio</a:t>
            </a:r>
            <a:r>
              <a:rPr sz="2000" b="1" spc="-135" dirty="0"/>
              <a:t> </a:t>
            </a:r>
            <a:r>
              <a:rPr sz="2000" b="1" dirty="0"/>
              <a:t>social</a:t>
            </a:r>
            <a:r>
              <a:rPr sz="2000" b="1" spc="-80" dirty="0"/>
              <a:t> </a:t>
            </a:r>
            <a:r>
              <a:rPr lang="es-MX" sz="2000" b="1" spc="-80" dirty="0"/>
              <a:t>Agosto 2026 - </a:t>
            </a:r>
            <a:r>
              <a:rPr lang="es-MX" sz="2000" b="1" spc="-50" dirty="0"/>
              <a:t>Enero 2027</a:t>
            </a:r>
            <a:endParaRPr sz="2000" b="1" spc="-50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F4DD045-CF87-4831-3026-D27CA3B4E3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096715"/>
              </p:ext>
            </p:extLst>
          </p:nvPr>
        </p:nvGraphicFramePr>
        <p:xfrm>
          <a:off x="0" y="414866"/>
          <a:ext cx="12192000" cy="6443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1993244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45442036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9413090"/>
                    </a:ext>
                  </a:extLst>
                </a:gridCol>
              </a:tblGrid>
              <a:tr h="392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 dirty="0">
                          <a:effectLst/>
                        </a:rPr>
                        <a:t>ACTIVIDAD</a:t>
                      </a:r>
                      <a:endParaRPr lang="es-MX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RESPONSABLE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FECHA DE ENTREGA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2689190402"/>
                  </a:ext>
                </a:extLst>
              </a:tr>
              <a:tr h="311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Plática de Inducción a estudiantes para la realización del Servicio Social.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401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Departamento de Residencias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401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 dirty="0">
                          <a:effectLst/>
                        </a:rPr>
                        <a:t>18 al 22 de MAYO 2026</a:t>
                      </a:r>
                      <a:endParaRPr lang="es-MX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0463" marB="0" anchor="ctr"/>
                </a:tc>
                <a:extLst>
                  <a:ext uri="{0D108BD9-81ED-4DB2-BD59-A6C34878D82A}">
                    <a16:rowId xmlns:a16="http://schemas.microsoft.com/office/drawing/2014/main" val="4218437853"/>
                  </a:ext>
                </a:extLst>
              </a:tr>
              <a:tr h="829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formatos de Solicitud de Programas de Servicio Social, Solicitud y Carta Compromiso de Servicio Social, Copia de constancia de liberación de créditos complementarios, Constancia de Vigencia IMSS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111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 dirty="0">
                          <a:effectLst/>
                        </a:rPr>
                        <a:t>Estudiante</a:t>
                      </a:r>
                      <a:endParaRPr lang="es-MX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845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25 al 29 de MAYO 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6034" marB="0" anchor="ctr"/>
                </a:tc>
                <a:extLst>
                  <a:ext uri="{0D108BD9-81ED-4DB2-BD59-A6C34878D82A}">
                    <a16:rowId xmlns:a16="http://schemas.microsoft.com/office/drawing/2014/main" val="930222806"/>
                  </a:ext>
                </a:extLst>
              </a:tr>
              <a:tr h="211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Validación de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07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Departamento de Residencias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07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15 al 26 de JUNIO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39753" marB="0" anchor="ctr"/>
                </a:tc>
                <a:extLst>
                  <a:ext uri="{0D108BD9-81ED-4DB2-BD59-A6C34878D82A}">
                    <a16:rowId xmlns:a16="http://schemas.microsoft.com/office/drawing/2014/main" val="2428663551"/>
                  </a:ext>
                </a:extLst>
              </a:tr>
              <a:tr h="162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Inscripción al Servicio Social en Minbox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100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100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17 al 21 de AGOSTO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679" marB="0" anchor="ctr"/>
                </a:tc>
                <a:extLst>
                  <a:ext uri="{0D108BD9-81ED-4DB2-BD59-A6C34878D82A}">
                    <a16:rowId xmlns:a16="http://schemas.microsoft.com/office/drawing/2014/main" val="1091493995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Kardex, Tarjeta de Control, Carta de Asignación Al Departamento de Residencias Profesionales y Servicio Social.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8457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17 al 21 de AGOSTO 2026</a:t>
                      </a:r>
                      <a:endParaRPr lang="es-MX" sz="1050" kern="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 </a:t>
                      </a:r>
                      <a:endParaRPr lang="es-MX" sz="1050" kern="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17 al 21 de AGOSTO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803069599"/>
                  </a:ext>
                </a:extLst>
              </a:tr>
              <a:tr h="440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Cartas de Presentación a la población estudiantil (posterior a su reinscripción)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Departamento de Residencias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98087"/>
                  </a:ext>
                </a:extLst>
              </a:tr>
              <a:tr h="818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copia Carta de Presentación con sello y firma de recibido, Plan de Trabajo y Carta de Aceptación firmado por el responsable del Programa y/o Titular de la Dependencia, al Departamento de Residencias Profesionales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4012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845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24 al 28 de AGOSTO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679" marB="0" anchor="ctr"/>
                </a:tc>
                <a:extLst>
                  <a:ext uri="{0D108BD9-81ED-4DB2-BD59-A6C34878D82A}">
                    <a16:rowId xmlns:a16="http://schemas.microsoft.com/office/drawing/2014/main" val="1020929067"/>
                  </a:ext>
                </a:extLst>
              </a:tr>
              <a:tr h="24867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en el Departamento de Residencias Profesionales y Servicio social los Reportes Bimestrales (TecNM-VI-PO-002-04) integrando Formatos de Evaluación (TecNM-VI-PO-002-08, TecNM-VI-PO-002-09, TecNM-VI- PO-002-10)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71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62982"/>
                  </a:ext>
                </a:extLst>
              </a:tr>
              <a:tr h="182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Bimestre 1: 24 agosto – 09 octubre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06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s-MX" sz="105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324" marR="5324" marT="532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 dirty="0">
                          <a:effectLst/>
                        </a:rPr>
                        <a:t>13 al 16 OCTUBRE 2026</a:t>
                      </a:r>
                      <a:endParaRPr lang="es-MX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666400872"/>
                  </a:ext>
                </a:extLst>
              </a:tr>
              <a:tr h="157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Bimestre 2: 13 octubre – 4 diciembre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4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4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7 al 11 DICIEMBRE 2026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1962325043"/>
                  </a:ext>
                </a:extLst>
              </a:tr>
              <a:tr h="248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Bimestre 3 (final): 7 diciembre al 15 enero 2027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71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s-MX" sz="105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324" marR="5324" marT="532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15 al 20 ENERO 2027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1705989271"/>
                  </a:ext>
                </a:extLst>
              </a:tr>
              <a:tr h="694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Carta de Terminación de Servicio Social, en hoja con membrete de la dependencia, firmada y sellada por la misma, al Departamento de Residencias Profesionales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9167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00" kern="100">
                          <a:effectLst/>
                        </a:rPr>
                        <a:t>15 al 20 ENERO 2027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5324" marB="0" anchor="ctr"/>
                </a:tc>
                <a:extLst>
                  <a:ext uri="{0D108BD9-81ED-4DB2-BD59-A6C34878D82A}">
                    <a16:rowId xmlns:a16="http://schemas.microsoft.com/office/drawing/2014/main" val="2827576960"/>
                  </a:ext>
                </a:extLst>
              </a:tr>
              <a:tr h="694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Entrega de Reporte Final de Servicio Social de las actividades realizadas (Hoja de Presentación, Resultado de actividades, Necesidades Detectadas y Conclusiones) de 3 a 5 cuartillas.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Estudiante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19167" marB="0" anchor="ctr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95392"/>
                  </a:ext>
                </a:extLst>
              </a:tr>
              <a:tr h="357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Resultados de Calificaciones Finales de los estudiantes que acreditaron el Servicio Social.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Departamento de Residencias Profesionales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213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25 al 29 ENERO 2027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1173" marB="0" anchor="ctr"/>
                </a:tc>
                <a:extLst>
                  <a:ext uri="{0D108BD9-81ED-4DB2-BD59-A6C34878D82A}">
                    <a16:rowId xmlns:a16="http://schemas.microsoft.com/office/drawing/2014/main" val="1125451639"/>
                  </a:ext>
                </a:extLst>
              </a:tr>
              <a:tr h="25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Elaboración de Constancias de Servicio Social.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57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>
                          <a:effectLst/>
                        </a:rPr>
                        <a:t>Departamento de Residencias Profesionales y Servicio Social</a:t>
                      </a:r>
                      <a:endParaRPr lang="es-MX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284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900" kern="100" dirty="0">
                          <a:effectLst/>
                        </a:rPr>
                        <a:t>08 al 12 FEBRERO 2027</a:t>
                      </a:r>
                      <a:endParaRPr lang="es-MX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4" marR="5324" marT="41173" marB="0" anchor="ctr"/>
                </a:tc>
                <a:extLst>
                  <a:ext uri="{0D108BD9-81ED-4DB2-BD59-A6C34878D82A}">
                    <a16:rowId xmlns:a16="http://schemas.microsoft.com/office/drawing/2014/main" val="306495034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664728"/>
              </p:ext>
            </p:extLst>
          </p:nvPr>
        </p:nvGraphicFramePr>
        <p:xfrm>
          <a:off x="3077209" y="1746757"/>
          <a:ext cx="6562090" cy="45101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2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8595"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DEPENDENCIAS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PÚBLICAS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 anchor="ctr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144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400" i="1" dirty="0">
                          <a:latin typeface="Calibri"/>
                          <a:cs typeface="Calibri"/>
                        </a:rPr>
                        <a:t>SECRETARIA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SALUD,</a:t>
                      </a:r>
                      <a:r>
                        <a:rPr sz="14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HOSPITAL</a:t>
                      </a:r>
                      <a:r>
                        <a:rPr sz="1400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BASICO</a:t>
                      </a:r>
                      <a:r>
                        <a:rPr sz="1400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COMUNITARIO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CENTRO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BACHILLERATO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TECNOLÓGICO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AGROPECUARIO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6002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144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H.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AYUNTAMIENTO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MUNICIPAL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CINTALAPA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FIGUEROA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(OBRAS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PÚBLICAS)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6002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144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400" i="1" spc="-10" dirty="0">
                          <a:latin typeface="Calibri"/>
                          <a:cs typeface="Calibri"/>
                        </a:rPr>
                        <a:t>COLEGIO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 INGENIEROS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CIVILES</a:t>
                      </a:r>
                      <a:r>
                        <a:rPr sz="14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CHIAPAS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319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400" i="1" spc="-10" dirty="0">
                          <a:latin typeface="Calibri"/>
                          <a:cs typeface="Calibri"/>
                        </a:rPr>
                        <a:t>UNIDAD</a:t>
                      </a:r>
                      <a:r>
                        <a:rPr sz="1400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INTERNA</a:t>
                      </a:r>
                      <a:r>
                        <a:rPr sz="1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i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sz="14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20" dirty="0">
                          <a:latin typeface="Calibri"/>
                          <a:cs typeface="Calibri"/>
                        </a:rPr>
                        <a:t>CIVIL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9385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5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sz="1400" i="1" spc="-10" dirty="0">
                          <a:latin typeface="Calibri"/>
                          <a:cs typeface="Calibri"/>
                        </a:rPr>
                        <a:t>SAPAM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400" i="1" spc="-10" dirty="0">
                          <a:latin typeface="Calibri"/>
                          <a:cs typeface="Calibri"/>
                        </a:rPr>
                        <a:t>SECRETARIA</a:t>
                      </a:r>
                      <a:r>
                        <a:rPr sz="14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MUNICIPAL</a:t>
                      </a:r>
                      <a:r>
                        <a:rPr sz="1400" i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10" dirty="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sz="1400" i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i="1" spc="-20" dirty="0">
                          <a:latin typeface="Calibri"/>
                          <a:cs typeface="Calibri"/>
                        </a:rPr>
                        <a:t>CIVIL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4470C4"/>
                      </a:solidFill>
                      <a:prstDash val="solid"/>
                    </a:lnL>
                    <a:lnR w="12700">
                      <a:solidFill>
                        <a:srgbClr val="4470C4"/>
                      </a:solidFill>
                      <a:prstDash val="solid"/>
                    </a:lnR>
                    <a:lnT w="12700">
                      <a:solidFill>
                        <a:srgbClr val="4470C4"/>
                      </a:solidFill>
                      <a:prstDash val="solid"/>
                    </a:lnT>
                    <a:lnB w="12700">
                      <a:solidFill>
                        <a:srgbClr val="4470C4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3107CC44-13E2-DBCD-A3C0-3A47D8AA6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1110535-0297-E3A3-AA80-2E140C9BA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79"/>
            <a:ext cx="12172334" cy="680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07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0565" y="363728"/>
            <a:ext cx="193865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lang="es-MX" sz="1200" b="1" spc="-10" noProof="1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lang="es-MX" sz="1200" b="1" spc="-165" noProof="1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spc="-10" noProof="1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lang="es-MX" sz="1200" b="1" noProof="1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lang="es-MX" sz="1200" b="1" spc="-40" noProof="1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noProof="1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lang="es-MX" sz="1200" b="1" spc="-55" noProof="1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lang="es-MX" sz="1200" b="1" spc="-20" noProof="1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lang="es-MX" sz="1200" noProof="1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4487" y="1383411"/>
            <a:ext cx="539337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b="1" noProof="1"/>
              <a:t>Mayores</a:t>
            </a:r>
            <a:r>
              <a:rPr lang="es-MX" b="1" spc="-80" noProof="1"/>
              <a:t> </a:t>
            </a:r>
            <a:r>
              <a:rPr lang="es-MX" b="1" spc="-10" noProof="1"/>
              <a:t>informes: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640541" y="2442844"/>
            <a:ext cx="8888505" cy="2523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81990" algn="ctr">
              <a:lnSpc>
                <a:spcPct val="100000"/>
              </a:lnSpc>
              <a:spcBef>
                <a:spcPts val="100"/>
              </a:spcBef>
            </a:pPr>
            <a:r>
              <a:rPr lang="es-MX" sz="3200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F0502020204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Ing.</a:t>
            </a:r>
            <a:r>
              <a:rPr lang="es-MX" sz="3200" spc="-85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F0502020204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Rogelio Lopéz Vazquez</a:t>
            </a:r>
            <a:endParaRPr lang="es-MX" sz="3200" spc="-10" noProof="1">
              <a:solidFill>
                <a:schemeClr val="tx2">
                  <a:lumMod val="75000"/>
                  <a:lumOff val="25000"/>
                </a:schemeClr>
              </a:solidFill>
              <a:latin typeface="Aptos Black" panose="020F0502020204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2700" algn="ctr">
              <a:lnSpc>
                <a:spcPct val="100000"/>
              </a:lnSpc>
              <a:spcBef>
                <a:spcPts val="15"/>
              </a:spcBef>
            </a:pP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Departamento</a:t>
            </a:r>
            <a:r>
              <a:rPr lang="es-MX" sz="1400" i="1" spc="-145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de</a:t>
            </a:r>
            <a:r>
              <a:rPr lang="es-MX" sz="1400" i="1" spc="-120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Residencias</a:t>
            </a:r>
            <a:r>
              <a:rPr lang="es-MX" sz="1400" i="1" spc="-125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Profesionales</a:t>
            </a:r>
            <a:r>
              <a:rPr lang="es-MX" sz="1400" i="1" spc="-114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y</a:t>
            </a:r>
            <a:r>
              <a:rPr lang="es-MX" sz="1400" i="1" spc="-125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Servicio</a:t>
            </a:r>
            <a:r>
              <a:rPr lang="es-MX" sz="1400" i="1" spc="-120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spc="-10" noProof="1">
                <a:latin typeface="Cooper Black" panose="0208090404030B020404" pitchFamily="18" charset="0"/>
                <a:cs typeface="Courier New"/>
              </a:rPr>
              <a:t>Social</a:t>
            </a:r>
            <a:endParaRPr lang="es-MX" sz="1400" noProof="1">
              <a:latin typeface="Cooper Black" panose="0208090404030B020404" pitchFamily="18" charset="0"/>
              <a:cs typeface="Courier New"/>
            </a:endParaRPr>
          </a:p>
          <a:p>
            <a:pPr marR="685800" algn="ctr">
              <a:lnSpc>
                <a:spcPct val="100000"/>
              </a:lnSpc>
              <a:spcBef>
                <a:spcPts val="240"/>
              </a:spcBef>
            </a:pPr>
            <a:r>
              <a:rPr lang="es-MX" sz="1400" u="sng" spc="-10" noProof="1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hlinkClick r:id="rId2"/>
              </a:rPr>
              <a:t>serviciosestudiantiles@cintalapa.tecnm.mx</a:t>
            </a:r>
            <a:endParaRPr lang="es-MX" sz="1400" u="sng" spc="-10" noProof="1">
              <a:solidFill>
                <a:srgbClr val="0461C1"/>
              </a:solidFill>
              <a:uFill>
                <a:solidFill>
                  <a:srgbClr val="0461C1"/>
                </a:solidFill>
              </a:uFill>
            </a:endParaRPr>
          </a:p>
          <a:p>
            <a:pPr marR="685800" algn="ctr">
              <a:lnSpc>
                <a:spcPct val="100000"/>
              </a:lnSpc>
              <a:spcBef>
                <a:spcPts val="240"/>
              </a:spcBef>
            </a:pPr>
            <a:endParaRPr lang="es-MX" sz="1400" u="sng" spc="-10" noProof="1">
              <a:solidFill>
                <a:srgbClr val="0461C1"/>
              </a:solidFill>
              <a:uFill>
                <a:solidFill>
                  <a:srgbClr val="0461C1"/>
                </a:solidFill>
              </a:uFill>
            </a:endParaRPr>
          </a:p>
          <a:p>
            <a:pPr marR="685800" algn="ctr">
              <a:lnSpc>
                <a:spcPct val="100000"/>
              </a:lnSpc>
              <a:spcBef>
                <a:spcPts val="240"/>
              </a:spcBef>
            </a:pPr>
            <a:endParaRPr lang="es-MX" sz="1400" u="sng" spc="-10" noProof="1">
              <a:solidFill>
                <a:srgbClr val="0461C1"/>
              </a:solidFill>
              <a:uFill>
                <a:solidFill>
                  <a:srgbClr val="0461C1"/>
                </a:solidFill>
              </a:uFill>
            </a:endParaRPr>
          </a:p>
          <a:p>
            <a:pPr marR="685800" algn="ctr">
              <a:lnSpc>
                <a:spcPct val="100000"/>
              </a:lnSpc>
              <a:spcBef>
                <a:spcPts val="240"/>
              </a:spcBef>
            </a:pPr>
            <a:r>
              <a:rPr lang="es-MX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Lic.</a:t>
            </a:r>
            <a:r>
              <a:rPr lang="es-MX" spc="-110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MX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Marbella</a:t>
            </a:r>
            <a:r>
              <a:rPr lang="es-MX" spc="-100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MX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Mares</a:t>
            </a:r>
            <a:r>
              <a:rPr lang="es-MX" spc="-85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MX" spc="-10" noProof="1">
                <a:solidFill>
                  <a:schemeClr val="tx2">
                    <a:lumMod val="75000"/>
                    <a:lumOff val="25000"/>
                  </a:schemeClr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Montes</a:t>
            </a:r>
            <a:endParaRPr lang="es-MX" noProof="1">
              <a:solidFill>
                <a:schemeClr val="tx2">
                  <a:lumMod val="75000"/>
                  <a:lumOff val="25000"/>
                </a:schemeClr>
              </a:solidFill>
              <a:latin typeface="Aptos Black" panose="020B0004020202020204" pitchFamily="34" charset="0"/>
            </a:endParaRPr>
          </a:p>
          <a:p>
            <a:pPr marR="687070" algn="ctr">
              <a:lnSpc>
                <a:spcPct val="100000"/>
              </a:lnSpc>
              <a:spcBef>
                <a:spcPts val="700"/>
              </a:spcBef>
            </a:pP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Área</a:t>
            </a:r>
            <a:r>
              <a:rPr lang="es-MX" sz="1400" i="1" spc="-90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de</a:t>
            </a:r>
            <a:r>
              <a:rPr lang="es-MX" sz="1400" i="1" spc="-65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noProof="1">
                <a:latin typeface="Cooper Black" panose="0208090404030B020404" pitchFamily="18" charset="0"/>
                <a:cs typeface="Courier New"/>
              </a:rPr>
              <a:t>Servicio</a:t>
            </a:r>
            <a:r>
              <a:rPr lang="es-MX" sz="1400" i="1" spc="-85" noProof="1">
                <a:latin typeface="Cooper Black" panose="0208090404030B020404" pitchFamily="18" charset="0"/>
                <a:cs typeface="Courier New"/>
              </a:rPr>
              <a:t> </a:t>
            </a:r>
            <a:r>
              <a:rPr lang="es-MX" sz="1400" i="1" spc="-10" noProof="1">
                <a:latin typeface="Cooper Black" panose="0208090404030B020404" pitchFamily="18" charset="0"/>
                <a:cs typeface="Courier New"/>
              </a:rPr>
              <a:t>Social</a:t>
            </a:r>
            <a:endParaRPr lang="es-MX" sz="1400" noProof="1">
              <a:latin typeface="Cooper Black" panose="0208090404030B020404" pitchFamily="18" charset="0"/>
              <a:cs typeface="Courier New"/>
            </a:endParaRPr>
          </a:p>
          <a:p>
            <a:pPr marR="683260" algn="ctr">
              <a:lnSpc>
                <a:spcPct val="100000"/>
              </a:lnSpc>
              <a:spcBef>
                <a:spcPts val="765"/>
              </a:spcBef>
            </a:pPr>
            <a:r>
              <a:rPr lang="es-MX" sz="1400" u="sng" spc="-10" noProof="1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hlinkClick r:id="rId2"/>
              </a:rPr>
              <a:t>serviciosocial@cintalapa.tecnm.mx</a:t>
            </a:r>
            <a:endParaRPr lang="es-MX" sz="1400" noProof="1"/>
          </a:p>
        </p:txBody>
      </p:sp>
      <p:pic>
        <p:nvPicPr>
          <p:cNvPr id="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28FEE49F-32AB-419D-21CC-7D23F75C0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4392180D-26A0-DED0-F582-1C271284724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540">
              <a:lnSpc>
                <a:spcPct val="101000"/>
              </a:lnSpc>
              <a:spcBef>
                <a:spcPts val="85"/>
              </a:spcBef>
            </a:pP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Instituto</a:t>
            </a:r>
            <a:r>
              <a:rPr sz="1200" b="1" spc="-16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575757"/>
                </a:solidFill>
                <a:latin typeface="Courier New"/>
                <a:cs typeface="Courier New"/>
              </a:rPr>
              <a:t>Tecnológico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Superior</a:t>
            </a:r>
            <a:r>
              <a:rPr sz="1200" b="1" spc="-40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575757"/>
                </a:solidFill>
                <a:latin typeface="Courier New"/>
                <a:cs typeface="Courier New"/>
              </a:rPr>
              <a:t>de</a:t>
            </a:r>
            <a:r>
              <a:rPr sz="1200" b="1" spc="-55" dirty="0">
                <a:solidFill>
                  <a:srgbClr val="575757"/>
                </a:solidFill>
                <a:latin typeface="Courier New"/>
                <a:cs typeface="Courier New"/>
              </a:rPr>
              <a:t> </a:t>
            </a:r>
            <a:r>
              <a:rPr sz="1200" b="1" spc="-20" dirty="0">
                <a:solidFill>
                  <a:srgbClr val="575757"/>
                </a:solidFill>
                <a:latin typeface="Courier New"/>
                <a:cs typeface="Courier New"/>
              </a:rPr>
              <a:t>Cintalapa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5885" y="2398852"/>
            <a:ext cx="538480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b="1" spc="-10" dirty="0">
                <a:solidFill>
                  <a:srgbClr val="17396A"/>
                </a:solidFill>
                <a:latin typeface="Courier New"/>
                <a:cs typeface="Courier New"/>
              </a:rPr>
              <a:t>¡Gracias</a:t>
            </a:r>
            <a:endParaRPr sz="8800" b="1" dirty="0">
              <a:latin typeface="Courier New"/>
              <a:cs typeface="Courier New"/>
            </a:endParaRPr>
          </a:p>
        </p:txBody>
      </p:sp>
      <p:pic>
        <p:nvPicPr>
          <p:cNvPr id="5" name="Picture 2" descr="Puede ser una imagen de texto que dice &quot;Mely HUMANISMO QUE TRANSFORMA GOBIERNO DE CHIAPAS 2024- 2024-2030 2030 SALUD&quot;">
            <a:extLst>
              <a:ext uri="{FF2B5EF4-FFF2-40B4-BE49-F238E27FC236}">
                <a16:creationId xmlns:a16="http://schemas.microsoft.com/office/drawing/2014/main" id="{34DBAD82-5960-EA57-A715-5A78C85736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t="10123" r="16050" b="27285"/>
          <a:stretch/>
        </p:blipFill>
        <p:spPr bwMode="auto">
          <a:xfrm>
            <a:off x="6743207" y="27534"/>
            <a:ext cx="1167002" cy="11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92EB430B-9751-D281-A14A-C3AB6BC5D7A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6613" y="4698765"/>
            <a:ext cx="7433988" cy="1130966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C496E032-5D60-E38F-A6A6-ADBD71027E2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3783" y="243204"/>
            <a:ext cx="676655" cy="67665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1111</Words>
  <Application>Microsoft Office PowerPoint</Application>
  <PresentationFormat>Panorámica</PresentationFormat>
  <Paragraphs>159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4" baseType="lpstr">
      <vt:lpstr>Aptos</vt:lpstr>
      <vt:lpstr>Aptos Black</vt:lpstr>
      <vt:lpstr>Aptos Display</vt:lpstr>
      <vt:lpstr>Arial</vt:lpstr>
      <vt:lpstr>Arial MT</vt:lpstr>
      <vt:lpstr>Calibri</vt:lpstr>
      <vt:lpstr>Cooper Black</vt:lpstr>
      <vt:lpstr>Courier New</vt:lpstr>
      <vt:lpstr>Times New Roman</vt:lpstr>
      <vt:lpstr>Trebuchet MS</vt:lpstr>
      <vt:lpstr>Wingdings</vt:lpstr>
      <vt:lpstr>Tema de Office</vt:lpstr>
      <vt:lpstr>SERVICIO SOCIAL</vt:lpstr>
      <vt:lpstr>Presentación de PowerPoint</vt:lpstr>
      <vt:lpstr>Objetivos del Servicio Social</vt:lpstr>
      <vt:lpstr>Porcentaje de créditos alcanzados para realizar el Servicio Social</vt:lpstr>
      <vt:lpstr>Prestación del Servicio Social</vt:lpstr>
      <vt:lpstr>Programas de Servicio Social Comunitario</vt:lpstr>
      <vt:lpstr>Programas de Servicio Social Profesionalizante</vt:lpstr>
      <vt:lpstr>Políticas de Operación Del Estudiante</vt:lpstr>
      <vt:lpstr>Políticas de Operación Del Estudiante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Calendario de actividades del servicio social Agosto 2026 - Enero 2027</vt:lpstr>
      <vt:lpstr>Presentación de PowerPoint</vt:lpstr>
      <vt:lpstr>Presentación de PowerPoint</vt:lpstr>
      <vt:lpstr>Mayores informes:</vt:lpstr>
      <vt:lpstr>Instituto Tecnológico Superior de Cintalapa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SERVICIO SOCIAL</dc:title>
  <dc:creator>RODERICO VALENCIA CORTES</dc:creator>
  <cp:lastModifiedBy>Rogelio lovr</cp:lastModifiedBy>
  <cp:revision>5</cp:revision>
  <dcterms:created xsi:type="dcterms:W3CDTF">2026-02-05T19:18:07Z</dcterms:created>
  <dcterms:modified xsi:type="dcterms:W3CDTF">2026-09-02T20:16:57Z</dcterms:modified>
</cp:coreProperties>
</file>